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7"/>
  </p:notesMasterIdLst>
  <p:sldIdLst>
    <p:sldId id="638" r:id="rId2"/>
    <p:sldId id="621" r:id="rId3"/>
    <p:sldId id="627" r:id="rId4"/>
    <p:sldId id="628" r:id="rId5"/>
    <p:sldId id="702" r:id="rId6"/>
    <p:sldId id="352" r:id="rId7"/>
    <p:sldId id="622" r:id="rId8"/>
    <p:sldId id="636" r:id="rId9"/>
    <p:sldId id="630" r:id="rId10"/>
    <p:sldId id="624" r:id="rId11"/>
    <p:sldId id="634" r:id="rId12"/>
    <p:sldId id="633" r:id="rId13"/>
    <p:sldId id="629" r:id="rId14"/>
    <p:sldId id="693" r:id="rId15"/>
    <p:sldId id="694" r:id="rId16"/>
    <p:sldId id="695" r:id="rId17"/>
    <p:sldId id="696" r:id="rId18"/>
    <p:sldId id="699" r:id="rId19"/>
    <p:sldId id="700" r:id="rId20"/>
    <p:sldId id="701" r:id="rId21"/>
    <p:sldId id="348" r:id="rId22"/>
    <p:sldId id="354" r:id="rId23"/>
    <p:sldId id="651" r:id="rId24"/>
    <p:sldId id="620" r:id="rId25"/>
    <p:sldId id="650" r:id="rId26"/>
    <p:sldId id="652" r:id="rId27"/>
    <p:sldId id="653" r:id="rId28"/>
    <p:sldId id="654" r:id="rId29"/>
    <p:sldId id="655" r:id="rId30"/>
    <p:sldId id="656" r:id="rId31"/>
    <p:sldId id="659" r:id="rId32"/>
    <p:sldId id="660" r:id="rId33"/>
    <p:sldId id="657" r:id="rId34"/>
    <p:sldId id="661" r:id="rId35"/>
    <p:sldId id="658" r:id="rId36"/>
    <p:sldId id="672" r:id="rId37"/>
    <p:sldId id="674" r:id="rId38"/>
    <p:sldId id="675" r:id="rId39"/>
    <p:sldId id="662" r:id="rId40"/>
    <p:sldId id="663" r:id="rId41"/>
    <p:sldId id="664" r:id="rId42"/>
    <p:sldId id="665" r:id="rId43"/>
    <p:sldId id="666" r:id="rId44"/>
    <p:sldId id="667" r:id="rId45"/>
    <p:sldId id="668" r:id="rId46"/>
    <p:sldId id="749" r:id="rId47"/>
    <p:sldId id="669" r:id="rId48"/>
    <p:sldId id="649" r:id="rId49"/>
    <p:sldId id="640" r:id="rId50"/>
    <p:sldId id="750" r:id="rId51"/>
    <p:sldId id="670" r:id="rId52"/>
    <p:sldId id="671" r:id="rId53"/>
    <p:sldId id="676" r:id="rId54"/>
    <p:sldId id="678" r:id="rId55"/>
    <p:sldId id="679" r:id="rId56"/>
    <p:sldId id="680" r:id="rId57"/>
    <p:sldId id="681" r:id="rId58"/>
    <p:sldId id="682" r:id="rId59"/>
    <p:sldId id="683" r:id="rId60"/>
    <p:sldId id="684" r:id="rId61"/>
    <p:sldId id="685" r:id="rId62"/>
    <p:sldId id="688" r:id="rId63"/>
    <p:sldId id="689" r:id="rId64"/>
    <p:sldId id="690" r:id="rId65"/>
    <p:sldId id="691" r:id="rId66"/>
    <p:sldId id="692" r:id="rId67"/>
    <p:sldId id="704" r:id="rId68"/>
    <p:sldId id="705" r:id="rId69"/>
    <p:sldId id="706" r:id="rId70"/>
    <p:sldId id="707" r:id="rId71"/>
    <p:sldId id="708" r:id="rId72"/>
    <p:sldId id="709" r:id="rId73"/>
    <p:sldId id="710" r:id="rId74"/>
    <p:sldId id="711" r:id="rId75"/>
    <p:sldId id="712" r:id="rId76"/>
    <p:sldId id="713" r:id="rId77"/>
    <p:sldId id="714" r:id="rId78"/>
    <p:sldId id="716" r:id="rId79"/>
    <p:sldId id="717" r:id="rId80"/>
    <p:sldId id="718" r:id="rId81"/>
    <p:sldId id="719" r:id="rId82"/>
    <p:sldId id="720" r:id="rId83"/>
    <p:sldId id="721" r:id="rId84"/>
    <p:sldId id="722" r:id="rId85"/>
    <p:sldId id="723" r:id="rId86"/>
    <p:sldId id="724" r:id="rId87"/>
    <p:sldId id="725" r:id="rId88"/>
    <p:sldId id="726" r:id="rId89"/>
    <p:sldId id="727" r:id="rId90"/>
    <p:sldId id="728" r:id="rId91"/>
    <p:sldId id="729" r:id="rId92"/>
    <p:sldId id="730" r:id="rId93"/>
    <p:sldId id="731" r:id="rId94"/>
    <p:sldId id="732" r:id="rId95"/>
    <p:sldId id="733" r:id="rId96"/>
    <p:sldId id="734" r:id="rId97"/>
    <p:sldId id="735" r:id="rId98"/>
    <p:sldId id="736" r:id="rId99"/>
    <p:sldId id="737" r:id="rId100"/>
    <p:sldId id="715" r:id="rId101"/>
    <p:sldId id="743" r:id="rId102"/>
    <p:sldId id="744" r:id="rId103"/>
    <p:sldId id="745" r:id="rId104"/>
    <p:sldId id="746" r:id="rId105"/>
    <p:sldId id="747"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1">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BA9F"/>
    <a:srgbClr val="7DB4B8"/>
    <a:srgbClr val="F5812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24" autoAdjust="0"/>
    <p:restoredTop sz="91834" autoAdjust="0"/>
  </p:normalViewPr>
  <p:slideViewPr>
    <p:cSldViewPr snapToGrid="0">
      <p:cViewPr varScale="1">
        <p:scale>
          <a:sx n="54" d="100"/>
          <a:sy n="54" d="100"/>
        </p:scale>
        <p:origin x="96" y="67"/>
      </p:cViewPr>
      <p:guideLst>
        <p:guide orient="horz" pos="2171"/>
        <p:guide pos="2887"/>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A57A68-A056-4F13-9CEE-B80DC238DA58}" type="datetimeFigureOut">
              <a:rPr lang="en-GB" smtClean="0"/>
              <a:t>07/07/2021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D9C5C-2980-46A8-8DD9-CD1A94148C78}"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2</a:t>
            </a:fld>
            <a:endParaRPr lang="en-GB"/>
          </a:p>
        </p:txBody>
      </p:sp>
    </p:spTree>
    <p:extLst>
      <p:ext uri="{BB962C8B-B14F-4D97-AF65-F5344CB8AC3E}">
        <p14:creationId xmlns:p14="http://schemas.microsoft.com/office/powerpoint/2010/main" val="564414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11</a:t>
            </a:fld>
            <a:endParaRPr lang="en-GB"/>
          </a:p>
        </p:txBody>
      </p:sp>
    </p:spTree>
    <p:extLst>
      <p:ext uri="{BB962C8B-B14F-4D97-AF65-F5344CB8AC3E}">
        <p14:creationId xmlns:p14="http://schemas.microsoft.com/office/powerpoint/2010/main" val="2007155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12</a:t>
            </a:fld>
            <a:endParaRPr lang="en-GB"/>
          </a:p>
        </p:txBody>
      </p:sp>
    </p:spTree>
    <p:extLst>
      <p:ext uri="{BB962C8B-B14F-4D97-AF65-F5344CB8AC3E}">
        <p14:creationId xmlns:p14="http://schemas.microsoft.com/office/powerpoint/2010/main" val="764288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13</a:t>
            </a:fld>
            <a:endParaRPr lang="en-GB"/>
          </a:p>
        </p:txBody>
      </p:sp>
    </p:spTree>
    <p:extLst>
      <p:ext uri="{BB962C8B-B14F-4D97-AF65-F5344CB8AC3E}">
        <p14:creationId xmlns:p14="http://schemas.microsoft.com/office/powerpoint/2010/main" val="1520292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14</a:t>
            </a:fld>
            <a:endParaRPr lang="en-GB"/>
          </a:p>
        </p:txBody>
      </p:sp>
    </p:spTree>
    <p:extLst>
      <p:ext uri="{BB962C8B-B14F-4D97-AF65-F5344CB8AC3E}">
        <p14:creationId xmlns:p14="http://schemas.microsoft.com/office/powerpoint/2010/main" val="1293617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15</a:t>
            </a:fld>
            <a:endParaRPr lang="en-GB"/>
          </a:p>
        </p:txBody>
      </p:sp>
    </p:spTree>
    <p:extLst>
      <p:ext uri="{BB962C8B-B14F-4D97-AF65-F5344CB8AC3E}">
        <p14:creationId xmlns:p14="http://schemas.microsoft.com/office/powerpoint/2010/main" val="129361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16</a:t>
            </a:fld>
            <a:endParaRPr lang="en-GB"/>
          </a:p>
        </p:txBody>
      </p:sp>
    </p:spTree>
    <p:extLst>
      <p:ext uri="{BB962C8B-B14F-4D97-AF65-F5344CB8AC3E}">
        <p14:creationId xmlns:p14="http://schemas.microsoft.com/office/powerpoint/2010/main" val="1293617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17</a:t>
            </a:fld>
            <a:endParaRPr lang="en-GB"/>
          </a:p>
        </p:txBody>
      </p:sp>
    </p:spTree>
    <p:extLst>
      <p:ext uri="{BB962C8B-B14F-4D97-AF65-F5344CB8AC3E}">
        <p14:creationId xmlns:p14="http://schemas.microsoft.com/office/powerpoint/2010/main" val="1293617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18</a:t>
            </a:fld>
            <a:endParaRPr lang="en-GB"/>
          </a:p>
        </p:txBody>
      </p:sp>
    </p:spTree>
    <p:extLst>
      <p:ext uri="{BB962C8B-B14F-4D97-AF65-F5344CB8AC3E}">
        <p14:creationId xmlns:p14="http://schemas.microsoft.com/office/powerpoint/2010/main" val="1293617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19</a:t>
            </a:fld>
            <a:endParaRPr lang="en-GB"/>
          </a:p>
        </p:txBody>
      </p:sp>
    </p:spTree>
    <p:extLst>
      <p:ext uri="{BB962C8B-B14F-4D97-AF65-F5344CB8AC3E}">
        <p14:creationId xmlns:p14="http://schemas.microsoft.com/office/powerpoint/2010/main" val="1293617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20</a:t>
            </a:fld>
            <a:endParaRPr lang="en-GB"/>
          </a:p>
        </p:txBody>
      </p:sp>
    </p:spTree>
    <p:extLst>
      <p:ext uri="{BB962C8B-B14F-4D97-AF65-F5344CB8AC3E}">
        <p14:creationId xmlns:p14="http://schemas.microsoft.com/office/powerpoint/2010/main" val="1293617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3</a:t>
            </a:fld>
            <a:endParaRPr lang="en-GB"/>
          </a:p>
        </p:txBody>
      </p:sp>
    </p:spTree>
    <p:extLst>
      <p:ext uri="{BB962C8B-B14F-4D97-AF65-F5344CB8AC3E}">
        <p14:creationId xmlns:p14="http://schemas.microsoft.com/office/powerpoint/2010/main" val="360441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22</a:t>
            </a:fld>
            <a:endParaRPr lang="en-GB"/>
          </a:p>
        </p:txBody>
      </p:sp>
    </p:spTree>
    <p:extLst>
      <p:ext uri="{BB962C8B-B14F-4D97-AF65-F5344CB8AC3E}">
        <p14:creationId xmlns:p14="http://schemas.microsoft.com/office/powerpoint/2010/main" val="4025644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23</a:t>
            </a:fld>
            <a:endParaRPr lang="en-GB"/>
          </a:p>
        </p:txBody>
      </p:sp>
    </p:spTree>
    <p:extLst>
      <p:ext uri="{BB962C8B-B14F-4D97-AF65-F5344CB8AC3E}">
        <p14:creationId xmlns:p14="http://schemas.microsoft.com/office/powerpoint/2010/main" val="355704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24</a:t>
            </a:fld>
            <a:endParaRPr lang="en-GB"/>
          </a:p>
        </p:txBody>
      </p:sp>
    </p:spTree>
    <p:extLst>
      <p:ext uri="{BB962C8B-B14F-4D97-AF65-F5344CB8AC3E}">
        <p14:creationId xmlns:p14="http://schemas.microsoft.com/office/powerpoint/2010/main" val="327279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CBD9C5C-2980-46A8-8DD9-CD1A94148C78}" type="slidenum">
              <a:rPr lang="en-GB" smtClean="0"/>
              <a:t>30</a:t>
            </a:fld>
            <a:endParaRPr lang="en-GB"/>
          </a:p>
        </p:txBody>
      </p:sp>
    </p:spTree>
    <p:extLst>
      <p:ext uri="{BB962C8B-B14F-4D97-AF65-F5344CB8AC3E}">
        <p14:creationId xmlns:p14="http://schemas.microsoft.com/office/powerpoint/2010/main" val="2848836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CBD9C5C-2980-46A8-8DD9-CD1A94148C78}" type="slidenum">
              <a:rPr lang="en-GB" smtClean="0"/>
              <a:t>31</a:t>
            </a:fld>
            <a:endParaRPr lang="en-GB"/>
          </a:p>
        </p:txBody>
      </p:sp>
    </p:spTree>
    <p:extLst>
      <p:ext uri="{BB962C8B-B14F-4D97-AF65-F5344CB8AC3E}">
        <p14:creationId xmlns:p14="http://schemas.microsoft.com/office/powerpoint/2010/main" val="1615853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CBD9C5C-2980-46A8-8DD9-CD1A94148C78}" type="slidenum">
              <a:rPr lang="en-GB" smtClean="0"/>
              <a:t>32</a:t>
            </a:fld>
            <a:endParaRPr lang="en-GB"/>
          </a:p>
        </p:txBody>
      </p:sp>
    </p:spTree>
    <p:extLst>
      <p:ext uri="{BB962C8B-B14F-4D97-AF65-F5344CB8AC3E}">
        <p14:creationId xmlns:p14="http://schemas.microsoft.com/office/powerpoint/2010/main" val="2461270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CBD9C5C-2980-46A8-8DD9-CD1A94148C78}" type="slidenum">
              <a:rPr lang="en-GB" smtClean="0"/>
              <a:t>33</a:t>
            </a:fld>
            <a:endParaRPr lang="en-GB"/>
          </a:p>
        </p:txBody>
      </p:sp>
    </p:spTree>
    <p:extLst>
      <p:ext uri="{BB962C8B-B14F-4D97-AF65-F5344CB8AC3E}">
        <p14:creationId xmlns:p14="http://schemas.microsoft.com/office/powerpoint/2010/main" val="3598083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CBD9C5C-2980-46A8-8DD9-CD1A94148C78}" type="slidenum">
              <a:rPr lang="en-GB" smtClean="0"/>
              <a:t>34</a:t>
            </a:fld>
            <a:endParaRPr lang="en-GB"/>
          </a:p>
        </p:txBody>
      </p:sp>
    </p:spTree>
    <p:extLst>
      <p:ext uri="{BB962C8B-B14F-4D97-AF65-F5344CB8AC3E}">
        <p14:creationId xmlns:p14="http://schemas.microsoft.com/office/powerpoint/2010/main" val="1224103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CBD9C5C-2980-46A8-8DD9-CD1A94148C78}" type="slidenum">
              <a:rPr lang="en-GB" smtClean="0"/>
              <a:t>35</a:t>
            </a:fld>
            <a:endParaRPr lang="en-GB"/>
          </a:p>
        </p:txBody>
      </p:sp>
    </p:spTree>
    <p:extLst>
      <p:ext uri="{BB962C8B-B14F-4D97-AF65-F5344CB8AC3E}">
        <p14:creationId xmlns:p14="http://schemas.microsoft.com/office/powerpoint/2010/main" val="3686651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红色分类错误</a:t>
            </a:r>
            <a:r>
              <a:rPr lang="zh-CN" altLang="en-US" dirty="0"/>
              <a:t>、绿色为分类正确</a:t>
            </a:r>
            <a:endParaRPr lang="en-CN" dirty="0"/>
          </a:p>
        </p:txBody>
      </p:sp>
      <p:sp>
        <p:nvSpPr>
          <p:cNvPr id="4" name="Slide Number Placeholder 3"/>
          <p:cNvSpPr>
            <a:spLocks noGrp="1"/>
          </p:cNvSpPr>
          <p:nvPr>
            <p:ph type="sldNum" sz="quarter" idx="5"/>
          </p:nvPr>
        </p:nvSpPr>
        <p:spPr/>
        <p:txBody>
          <a:bodyPr/>
          <a:lstStyle/>
          <a:p>
            <a:fld id="{ECBD9C5C-2980-46A8-8DD9-CD1A94148C78}" type="slidenum">
              <a:rPr lang="en-GB" smtClean="0"/>
              <a:t>44</a:t>
            </a:fld>
            <a:endParaRPr lang="en-GB"/>
          </a:p>
        </p:txBody>
      </p:sp>
    </p:spTree>
    <p:extLst>
      <p:ext uri="{BB962C8B-B14F-4D97-AF65-F5344CB8AC3E}">
        <p14:creationId xmlns:p14="http://schemas.microsoft.com/office/powerpoint/2010/main" val="7444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4</a:t>
            </a:fld>
            <a:endParaRPr lang="en-GB"/>
          </a:p>
        </p:txBody>
      </p:sp>
    </p:spTree>
    <p:extLst>
      <p:ext uri="{BB962C8B-B14F-4D97-AF65-F5344CB8AC3E}">
        <p14:creationId xmlns:p14="http://schemas.microsoft.com/office/powerpoint/2010/main" val="1563162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CBD9C5C-2980-46A8-8DD9-CD1A94148C78}" type="slidenum">
              <a:rPr lang="en-GB" smtClean="0"/>
              <a:t>49</a:t>
            </a:fld>
            <a:endParaRPr lang="en-GB"/>
          </a:p>
        </p:txBody>
      </p:sp>
    </p:spTree>
    <p:extLst>
      <p:ext uri="{BB962C8B-B14F-4D97-AF65-F5344CB8AC3E}">
        <p14:creationId xmlns:p14="http://schemas.microsoft.com/office/powerpoint/2010/main" val="293944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CBD9C5C-2980-46A8-8DD9-CD1A94148C78}" type="slidenum">
              <a:rPr lang="en-GB" smtClean="0"/>
              <a:t>54</a:t>
            </a:fld>
            <a:endParaRPr lang="en-GB"/>
          </a:p>
        </p:txBody>
      </p:sp>
    </p:spTree>
    <p:extLst>
      <p:ext uri="{BB962C8B-B14F-4D97-AF65-F5344CB8AC3E}">
        <p14:creationId xmlns:p14="http://schemas.microsoft.com/office/powerpoint/2010/main" val="319902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5</a:t>
            </a:fld>
            <a:endParaRPr lang="en-GB"/>
          </a:p>
        </p:txBody>
      </p:sp>
    </p:spTree>
    <p:extLst>
      <p:ext uri="{BB962C8B-B14F-4D97-AF65-F5344CB8AC3E}">
        <p14:creationId xmlns:p14="http://schemas.microsoft.com/office/powerpoint/2010/main" val="1293617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6</a:t>
            </a:fld>
            <a:endParaRPr lang="en-GB"/>
          </a:p>
        </p:txBody>
      </p:sp>
    </p:spTree>
    <p:extLst>
      <p:ext uri="{BB962C8B-B14F-4D97-AF65-F5344CB8AC3E}">
        <p14:creationId xmlns:p14="http://schemas.microsoft.com/office/powerpoint/2010/main" val="4003814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7</a:t>
            </a:fld>
            <a:endParaRPr lang="en-GB"/>
          </a:p>
        </p:txBody>
      </p:sp>
    </p:spTree>
    <p:extLst>
      <p:ext uri="{BB962C8B-B14F-4D97-AF65-F5344CB8AC3E}">
        <p14:creationId xmlns:p14="http://schemas.microsoft.com/office/powerpoint/2010/main" val="2422528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8</a:t>
            </a:fld>
            <a:endParaRPr lang="en-GB"/>
          </a:p>
        </p:txBody>
      </p:sp>
    </p:spTree>
    <p:extLst>
      <p:ext uri="{BB962C8B-B14F-4D97-AF65-F5344CB8AC3E}">
        <p14:creationId xmlns:p14="http://schemas.microsoft.com/office/powerpoint/2010/main" val="177636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TW" altLang="en-US" dirty="0"/>
              <a:t>应用</a:t>
            </a:r>
          </a:p>
        </p:txBody>
      </p:sp>
      <p:sp>
        <p:nvSpPr>
          <p:cNvPr id="4" name="Slide Number Placeholder 3"/>
          <p:cNvSpPr>
            <a:spLocks noGrp="1"/>
          </p:cNvSpPr>
          <p:nvPr>
            <p:ph type="sldNum" sz="quarter" idx="10"/>
          </p:nvPr>
        </p:nvSpPr>
        <p:spPr/>
        <p:txBody>
          <a:bodyPr/>
          <a:lstStyle/>
          <a:p>
            <a:fld id="{ECBD9C5C-2980-46A8-8DD9-CD1A94148C78}" type="slidenum">
              <a:rPr lang="en-GB" smtClean="0"/>
              <a:t>9</a:t>
            </a:fld>
            <a:endParaRPr lang="en-GB"/>
          </a:p>
        </p:txBody>
      </p:sp>
    </p:spTree>
    <p:extLst>
      <p:ext uri="{BB962C8B-B14F-4D97-AF65-F5344CB8AC3E}">
        <p14:creationId xmlns:p14="http://schemas.microsoft.com/office/powerpoint/2010/main" val="2247193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TW" altLang="en-US" dirty="0"/>
          </a:p>
        </p:txBody>
      </p:sp>
      <p:sp>
        <p:nvSpPr>
          <p:cNvPr id="4" name="Slide Number Placeholder 3"/>
          <p:cNvSpPr>
            <a:spLocks noGrp="1"/>
          </p:cNvSpPr>
          <p:nvPr>
            <p:ph type="sldNum" sz="quarter" idx="10"/>
          </p:nvPr>
        </p:nvSpPr>
        <p:spPr/>
        <p:txBody>
          <a:bodyPr/>
          <a:lstStyle/>
          <a:p>
            <a:fld id="{ECBD9C5C-2980-46A8-8DD9-CD1A94148C78}" type="slidenum">
              <a:rPr lang="en-GB" smtClean="0"/>
              <a:t>10</a:t>
            </a:fld>
            <a:endParaRPr lang="en-GB"/>
          </a:p>
        </p:txBody>
      </p:sp>
    </p:spTree>
    <p:extLst>
      <p:ext uri="{BB962C8B-B14F-4D97-AF65-F5344CB8AC3E}">
        <p14:creationId xmlns:p14="http://schemas.microsoft.com/office/powerpoint/2010/main" val="4194570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23F386-15C1-43B5-A0B8-DDF41FC799A8}" type="datetimeFigureOut">
              <a:rPr lang="en-GB" smtClean="0"/>
              <a:t>07/07/2021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8A6C6E-877F-45CB-9555-F32F2662F6A1}"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3F386-15C1-43B5-A0B8-DDF41FC799A8}" type="datetimeFigureOut">
              <a:rPr lang="en-GB" smtClean="0"/>
              <a:t>07/07/2021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8A6C6E-877F-45CB-9555-F32F2662F6A1}"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3F386-15C1-43B5-A0B8-DDF41FC799A8}" type="datetimeFigureOut">
              <a:rPr lang="en-GB" smtClean="0"/>
              <a:t>07/07/2021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8A6C6E-877F-45CB-9555-F32F2662F6A1}"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23F386-15C1-43B5-A0B8-DDF41FC799A8}" type="datetimeFigureOut">
              <a:rPr lang="en-GB" smtClean="0"/>
              <a:t>07/07/2021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8A6C6E-877F-45CB-9555-F32F2662F6A1}"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23F386-15C1-43B5-A0B8-DDF41FC799A8}" type="datetimeFigureOut">
              <a:rPr lang="en-GB" smtClean="0"/>
              <a:t>07/07/2021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E8A6C6E-877F-45CB-9555-F32F2662F6A1}"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23F386-15C1-43B5-A0B8-DDF41FC799A8}" type="datetimeFigureOut">
              <a:rPr lang="en-GB" smtClean="0"/>
              <a:t>07/07/2021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8A6C6E-877F-45CB-9555-F32F2662F6A1}"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23F386-15C1-43B5-A0B8-DDF41FC799A8}" type="datetimeFigureOut">
              <a:rPr lang="en-GB" smtClean="0"/>
              <a:t>07/07/2021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E8A6C6E-877F-45CB-9555-F32F2662F6A1}"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23F386-15C1-43B5-A0B8-DDF41FC799A8}" type="datetimeFigureOut">
              <a:rPr lang="en-GB" smtClean="0"/>
              <a:t>07/07/2021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E8A6C6E-877F-45CB-9555-F32F2662F6A1}"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23F386-15C1-43B5-A0B8-DDF41FC799A8}" type="datetimeFigureOut">
              <a:rPr lang="en-GB" smtClean="0"/>
              <a:t>07/07/2021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E8A6C6E-877F-45CB-9555-F32F2662F6A1}"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23F386-15C1-43B5-A0B8-DDF41FC799A8}" type="datetimeFigureOut">
              <a:rPr lang="en-GB" smtClean="0"/>
              <a:t>07/07/2021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8A6C6E-877F-45CB-9555-F32F2662F6A1}"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23F386-15C1-43B5-A0B8-DDF41FC799A8}" type="datetimeFigureOut">
              <a:rPr lang="en-GB" smtClean="0"/>
              <a:t>07/07/2021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E8A6C6E-877F-45CB-9555-F32F2662F6A1}"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3F386-15C1-43B5-A0B8-DDF41FC799A8}" type="datetimeFigureOut">
              <a:rPr lang="en-GB" smtClean="0"/>
              <a:t>07/07/2021</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8A6C6E-877F-45CB-9555-F32F2662F6A1}"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sym typeface="+mn-ea"/>
              </a:rPr>
              <a:t>Machine</a:t>
            </a:r>
            <a:r>
              <a:rPr lang="zh-CN" altLang="en-US" sz="4000" dirty="0">
                <a:sym typeface="+mn-ea"/>
              </a:rPr>
              <a:t> </a:t>
            </a:r>
            <a:r>
              <a:rPr lang="en-US" altLang="zh-CN" sz="4000" dirty="0">
                <a:sym typeface="+mn-ea"/>
              </a:rPr>
              <a:t>Learning</a:t>
            </a:r>
            <a:r>
              <a:rPr lang="en-US" sz="4000" dirty="0">
                <a:sym typeface="+mn-ea"/>
              </a:rPr>
              <a:t> Basics</a:t>
            </a:r>
            <a:endParaRPr lang="en-US" sz="4000" dirty="0"/>
          </a:p>
        </p:txBody>
      </p:sp>
    </p:spTree>
    <p:extLst>
      <p:ext uri="{BB962C8B-B14F-4D97-AF65-F5344CB8AC3E}">
        <p14:creationId xmlns:p14="http://schemas.microsoft.com/office/powerpoint/2010/main" val="2944421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Category by training data</a:t>
            </a:r>
          </a:p>
        </p:txBody>
      </p:sp>
      <p:sp>
        <p:nvSpPr>
          <p:cNvPr id="9" name="Rectangle 8">
            <a:extLst>
              <a:ext uri="{FF2B5EF4-FFF2-40B4-BE49-F238E27FC236}">
                <a16:creationId xmlns:a16="http://schemas.microsoft.com/office/drawing/2014/main" id="{84E93AFD-8E47-A845-9D77-33414D991F1C}"/>
              </a:ext>
            </a:extLst>
          </p:cNvPr>
          <p:cNvSpPr/>
          <p:nvPr/>
        </p:nvSpPr>
        <p:spPr>
          <a:xfrm>
            <a:off x="301328" y="1438747"/>
            <a:ext cx="6528839" cy="523220"/>
          </a:xfrm>
          <a:prstGeom prst="rect">
            <a:avLst/>
          </a:prstGeom>
        </p:spPr>
        <p:txBody>
          <a:bodyPr wrap="none">
            <a:spAutoFit/>
          </a:bodyPr>
          <a:lstStyle/>
          <a:p>
            <a:r>
              <a:rPr lang="en-US" altLang="zh-CN" sz="2800" b="1" dirty="0" err="1">
                <a:solidFill>
                  <a:srgbClr val="C00000"/>
                </a:solidFill>
              </a:rPr>
              <a:t>Uns</a:t>
            </a:r>
            <a:r>
              <a:rPr lang="en-CN" sz="2800" b="1" dirty="0">
                <a:solidFill>
                  <a:srgbClr val="C00000"/>
                </a:solidFill>
              </a:rPr>
              <a:t>upervised learning</a:t>
            </a:r>
            <a:r>
              <a:rPr lang="en-US" altLang="zh-CN" sz="2800" b="1" dirty="0"/>
              <a:t>:</a:t>
            </a:r>
            <a:r>
              <a:rPr lang="zh-CN" altLang="en-US" sz="2800" b="1" dirty="0"/>
              <a:t>  </a:t>
            </a:r>
            <a:r>
              <a:rPr lang="en-US" altLang="zh-CN" sz="2800" b="1" dirty="0"/>
              <a:t>data</a:t>
            </a:r>
            <a:r>
              <a:rPr lang="zh-CN" altLang="en-US" sz="2800" b="1" dirty="0"/>
              <a:t> </a:t>
            </a:r>
            <a:r>
              <a:rPr lang="en-US" altLang="zh-CN" sz="2800" b="1" dirty="0"/>
              <a:t>without</a:t>
            </a:r>
            <a:r>
              <a:rPr lang="zh-CN" altLang="en-US" sz="2800" b="1" dirty="0"/>
              <a:t> </a:t>
            </a:r>
            <a:r>
              <a:rPr lang="en-US" altLang="zh-CN" sz="2800" b="1" dirty="0"/>
              <a:t>label</a:t>
            </a:r>
            <a:endParaRPr lang="en-CN" sz="2800" b="1" dirty="0"/>
          </a:p>
        </p:txBody>
      </p:sp>
      <p:pic>
        <p:nvPicPr>
          <p:cNvPr id="10" name="Picture 9">
            <a:extLst>
              <a:ext uri="{FF2B5EF4-FFF2-40B4-BE49-F238E27FC236}">
                <a16:creationId xmlns:a16="http://schemas.microsoft.com/office/drawing/2014/main" id="{69BF6944-F8D4-ED45-8F21-A9AD94FA5C0B}"/>
              </a:ext>
            </a:extLst>
          </p:cNvPr>
          <p:cNvPicPr>
            <a:picLocks noChangeAspect="1"/>
          </p:cNvPicPr>
          <p:nvPr/>
        </p:nvPicPr>
        <p:blipFill>
          <a:blip r:embed="rId3"/>
          <a:stretch>
            <a:fillRect/>
          </a:stretch>
        </p:blipFill>
        <p:spPr>
          <a:xfrm>
            <a:off x="301328" y="2958047"/>
            <a:ext cx="8490326" cy="2740860"/>
          </a:xfrm>
          <a:prstGeom prst="rect">
            <a:avLst/>
          </a:prstGeom>
        </p:spPr>
      </p:pic>
      <p:sp>
        <p:nvSpPr>
          <p:cNvPr id="11" name="Rectangle 10">
            <a:extLst>
              <a:ext uri="{FF2B5EF4-FFF2-40B4-BE49-F238E27FC236}">
                <a16:creationId xmlns:a16="http://schemas.microsoft.com/office/drawing/2014/main" id="{9813FD5F-BDAB-3F44-A6EA-E420BC76BDE0}"/>
              </a:ext>
            </a:extLst>
          </p:cNvPr>
          <p:cNvSpPr/>
          <p:nvPr/>
        </p:nvSpPr>
        <p:spPr>
          <a:xfrm>
            <a:off x="352346" y="2075151"/>
            <a:ext cx="7886700" cy="830997"/>
          </a:xfrm>
          <a:prstGeom prst="rect">
            <a:avLst/>
          </a:prstGeom>
        </p:spPr>
        <p:txBody>
          <a:bodyPr wrap="square">
            <a:spAutoFit/>
          </a:bodyPr>
          <a:lstStyle/>
          <a:p>
            <a:r>
              <a:rPr lang="en-CN" sz="2400" dirty="0"/>
              <a:t>﻿There is no desired output. Learn something about</a:t>
            </a:r>
            <a:r>
              <a:rPr lang="zh-CN" altLang="en-US" sz="2400" dirty="0"/>
              <a:t> </a:t>
            </a:r>
            <a:r>
              <a:rPr lang="en-CN" sz="2400" dirty="0"/>
              <a:t>the data. Latent relationships.</a:t>
            </a:r>
          </a:p>
        </p:txBody>
      </p:sp>
    </p:spTree>
    <p:extLst>
      <p:ext uri="{BB962C8B-B14F-4D97-AF65-F5344CB8AC3E}">
        <p14:creationId xmlns:p14="http://schemas.microsoft.com/office/powerpoint/2010/main" val="1281911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E6D021-E7AB-EC4F-AEE6-CEA23AFC0321}"/>
              </a:ext>
            </a:extLst>
          </p:cNvPr>
          <p:cNvPicPr>
            <a:picLocks noChangeAspect="1"/>
          </p:cNvPicPr>
          <p:nvPr/>
        </p:nvPicPr>
        <p:blipFill>
          <a:blip r:embed="rId2"/>
          <a:stretch>
            <a:fillRect/>
          </a:stretch>
        </p:blipFill>
        <p:spPr>
          <a:xfrm>
            <a:off x="336306" y="1983076"/>
            <a:ext cx="8807694" cy="4358910"/>
          </a:xfrm>
          <a:prstGeom prst="rect">
            <a:avLst/>
          </a:prstGeom>
        </p:spPr>
      </p:pic>
      <p:sp>
        <p:nvSpPr>
          <p:cNvPr id="9" name="Title 1">
            <a:extLst>
              <a:ext uri="{FF2B5EF4-FFF2-40B4-BE49-F238E27FC236}">
                <a16:creationId xmlns:a16="http://schemas.microsoft.com/office/drawing/2014/main" id="{625544E4-4CC5-D545-931D-BCB93191567E}"/>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
        <p:nvSpPr>
          <p:cNvPr id="10" name="Rectangle 9">
            <a:extLst>
              <a:ext uri="{FF2B5EF4-FFF2-40B4-BE49-F238E27FC236}">
                <a16:creationId xmlns:a16="http://schemas.microsoft.com/office/drawing/2014/main" id="{69D3B538-C06D-1E48-9E2D-C86FF28D0DC3}"/>
              </a:ext>
            </a:extLst>
          </p:cNvPr>
          <p:cNvSpPr/>
          <p:nvPr/>
        </p:nvSpPr>
        <p:spPr>
          <a:xfrm>
            <a:off x="628650" y="1398301"/>
            <a:ext cx="2341154" cy="584775"/>
          </a:xfrm>
          <a:prstGeom prst="rect">
            <a:avLst/>
          </a:prstGeom>
        </p:spPr>
        <p:txBody>
          <a:bodyPr wrap="none">
            <a:spAutoFit/>
          </a:bodyPr>
          <a:lstStyle/>
          <a:p>
            <a:r>
              <a:rPr lang="en-US" sz="3200" dirty="0">
                <a:solidFill>
                  <a:srgbClr val="C00000"/>
                </a:solidFill>
              </a:rPr>
              <a:t>Optimization</a:t>
            </a:r>
            <a:endParaRPr lang="en-CN" sz="3200" dirty="0">
              <a:solidFill>
                <a:srgbClr val="C00000"/>
              </a:solidFill>
            </a:endParaRPr>
          </a:p>
        </p:txBody>
      </p:sp>
    </p:spTree>
    <p:extLst>
      <p:ext uri="{BB962C8B-B14F-4D97-AF65-F5344CB8AC3E}">
        <p14:creationId xmlns:p14="http://schemas.microsoft.com/office/powerpoint/2010/main" val="18493288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039E22-BC83-9C46-A26B-BB0F50794E70}"/>
              </a:ext>
            </a:extLst>
          </p:cNvPr>
          <p:cNvPicPr>
            <a:picLocks noChangeAspect="1"/>
          </p:cNvPicPr>
          <p:nvPr/>
        </p:nvPicPr>
        <p:blipFill>
          <a:blip r:embed="rId2"/>
          <a:stretch>
            <a:fillRect/>
          </a:stretch>
        </p:blipFill>
        <p:spPr>
          <a:xfrm>
            <a:off x="628650" y="2154651"/>
            <a:ext cx="8416943" cy="3788949"/>
          </a:xfrm>
          <a:prstGeom prst="rect">
            <a:avLst/>
          </a:prstGeom>
        </p:spPr>
      </p:pic>
      <p:sp>
        <p:nvSpPr>
          <p:cNvPr id="7" name="Title 1">
            <a:extLst>
              <a:ext uri="{FF2B5EF4-FFF2-40B4-BE49-F238E27FC236}">
                <a16:creationId xmlns:a16="http://schemas.microsoft.com/office/drawing/2014/main" id="{84B62EB4-31B5-B94A-A280-2B3728A42C77}"/>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
        <p:nvSpPr>
          <p:cNvPr id="8" name="Rectangle 7">
            <a:extLst>
              <a:ext uri="{FF2B5EF4-FFF2-40B4-BE49-F238E27FC236}">
                <a16:creationId xmlns:a16="http://schemas.microsoft.com/office/drawing/2014/main" id="{ED92D2A2-9574-C644-B40F-D63A8DD168B8}"/>
              </a:ext>
            </a:extLst>
          </p:cNvPr>
          <p:cNvSpPr/>
          <p:nvPr/>
        </p:nvSpPr>
        <p:spPr>
          <a:xfrm>
            <a:off x="628650" y="1398301"/>
            <a:ext cx="2341154" cy="584775"/>
          </a:xfrm>
          <a:prstGeom prst="rect">
            <a:avLst/>
          </a:prstGeom>
        </p:spPr>
        <p:txBody>
          <a:bodyPr wrap="none">
            <a:spAutoFit/>
          </a:bodyPr>
          <a:lstStyle/>
          <a:p>
            <a:r>
              <a:rPr lang="en-US" sz="3200" dirty="0">
                <a:solidFill>
                  <a:srgbClr val="C00000"/>
                </a:solidFill>
              </a:rPr>
              <a:t>Optimization</a:t>
            </a:r>
            <a:endParaRPr lang="en-CN" sz="3200" dirty="0">
              <a:solidFill>
                <a:srgbClr val="C00000"/>
              </a:solidFill>
            </a:endParaRPr>
          </a:p>
        </p:txBody>
      </p:sp>
    </p:spTree>
    <p:extLst>
      <p:ext uri="{BB962C8B-B14F-4D97-AF65-F5344CB8AC3E}">
        <p14:creationId xmlns:p14="http://schemas.microsoft.com/office/powerpoint/2010/main" val="30509840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6B9B1B-64E6-7143-B593-CF84FE9C1EC4}"/>
              </a:ext>
            </a:extLst>
          </p:cNvPr>
          <p:cNvPicPr>
            <a:picLocks noChangeAspect="1"/>
          </p:cNvPicPr>
          <p:nvPr/>
        </p:nvPicPr>
        <p:blipFill>
          <a:blip r:embed="rId2"/>
          <a:stretch>
            <a:fillRect/>
          </a:stretch>
        </p:blipFill>
        <p:spPr>
          <a:xfrm>
            <a:off x="472224" y="2003424"/>
            <a:ext cx="8410520" cy="4354196"/>
          </a:xfrm>
          <a:prstGeom prst="rect">
            <a:avLst/>
          </a:prstGeom>
        </p:spPr>
      </p:pic>
      <p:sp>
        <p:nvSpPr>
          <p:cNvPr id="5" name="Title 1">
            <a:extLst>
              <a:ext uri="{FF2B5EF4-FFF2-40B4-BE49-F238E27FC236}">
                <a16:creationId xmlns:a16="http://schemas.microsoft.com/office/drawing/2014/main" id="{B325EE4D-6F97-7D4F-B9C2-7E5A635EAFAB}"/>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
        <p:nvSpPr>
          <p:cNvPr id="6" name="Rectangle 5">
            <a:extLst>
              <a:ext uri="{FF2B5EF4-FFF2-40B4-BE49-F238E27FC236}">
                <a16:creationId xmlns:a16="http://schemas.microsoft.com/office/drawing/2014/main" id="{4E2E805F-F2A6-754E-91F2-7F998C7B7492}"/>
              </a:ext>
            </a:extLst>
          </p:cNvPr>
          <p:cNvSpPr/>
          <p:nvPr/>
        </p:nvSpPr>
        <p:spPr>
          <a:xfrm>
            <a:off x="628650" y="1398301"/>
            <a:ext cx="2341154" cy="584775"/>
          </a:xfrm>
          <a:prstGeom prst="rect">
            <a:avLst/>
          </a:prstGeom>
        </p:spPr>
        <p:txBody>
          <a:bodyPr wrap="none">
            <a:spAutoFit/>
          </a:bodyPr>
          <a:lstStyle/>
          <a:p>
            <a:r>
              <a:rPr lang="en-US" sz="3200" dirty="0">
                <a:solidFill>
                  <a:srgbClr val="C00000"/>
                </a:solidFill>
              </a:rPr>
              <a:t>Optimization</a:t>
            </a:r>
            <a:endParaRPr lang="en-CN" sz="3200" dirty="0">
              <a:solidFill>
                <a:srgbClr val="C00000"/>
              </a:solidFill>
            </a:endParaRPr>
          </a:p>
        </p:txBody>
      </p:sp>
    </p:spTree>
    <p:extLst>
      <p:ext uri="{BB962C8B-B14F-4D97-AF65-F5344CB8AC3E}">
        <p14:creationId xmlns:p14="http://schemas.microsoft.com/office/powerpoint/2010/main" val="34706144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F07586-29DF-F547-950E-C1CBE3199503}"/>
              </a:ext>
            </a:extLst>
          </p:cNvPr>
          <p:cNvPicPr>
            <a:picLocks noChangeAspect="1"/>
          </p:cNvPicPr>
          <p:nvPr/>
        </p:nvPicPr>
        <p:blipFill>
          <a:blip r:embed="rId2"/>
          <a:stretch>
            <a:fillRect/>
          </a:stretch>
        </p:blipFill>
        <p:spPr>
          <a:xfrm>
            <a:off x="435428" y="2257129"/>
            <a:ext cx="8487645" cy="3751785"/>
          </a:xfrm>
          <a:prstGeom prst="rect">
            <a:avLst/>
          </a:prstGeom>
        </p:spPr>
      </p:pic>
      <p:sp>
        <p:nvSpPr>
          <p:cNvPr id="5" name="Title 1">
            <a:extLst>
              <a:ext uri="{FF2B5EF4-FFF2-40B4-BE49-F238E27FC236}">
                <a16:creationId xmlns:a16="http://schemas.microsoft.com/office/drawing/2014/main" id="{66792A1D-6220-BC41-BED4-3ED8EFE169D1}"/>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Tree>
    <p:extLst>
      <p:ext uri="{BB962C8B-B14F-4D97-AF65-F5344CB8AC3E}">
        <p14:creationId xmlns:p14="http://schemas.microsoft.com/office/powerpoint/2010/main" val="31783805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4020DD-AC83-8F4A-A1A1-F4CAEF955ED7}"/>
              </a:ext>
            </a:extLst>
          </p:cNvPr>
          <p:cNvPicPr>
            <a:picLocks noChangeAspect="1"/>
          </p:cNvPicPr>
          <p:nvPr/>
        </p:nvPicPr>
        <p:blipFill>
          <a:blip r:embed="rId2"/>
          <a:stretch>
            <a:fillRect/>
          </a:stretch>
        </p:blipFill>
        <p:spPr>
          <a:xfrm>
            <a:off x="304800" y="1901040"/>
            <a:ext cx="8055429" cy="4045188"/>
          </a:xfrm>
          <a:prstGeom prst="rect">
            <a:avLst/>
          </a:prstGeom>
        </p:spPr>
      </p:pic>
      <p:sp>
        <p:nvSpPr>
          <p:cNvPr id="5" name="Title 1">
            <a:extLst>
              <a:ext uri="{FF2B5EF4-FFF2-40B4-BE49-F238E27FC236}">
                <a16:creationId xmlns:a16="http://schemas.microsoft.com/office/drawing/2014/main" id="{F1FD49F0-5D5B-544E-9FDD-430B4E6DAC38}"/>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Tree>
    <p:extLst>
      <p:ext uri="{BB962C8B-B14F-4D97-AF65-F5344CB8AC3E}">
        <p14:creationId xmlns:p14="http://schemas.microsoft.com/office/powerpoint/2010/main" val="4054594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54280-55BD-1E4A-A5C6-580164BA26B7}"/>
              </a:ext>
            </a:extLst>
          </p:cNvPr>
          <p:cNvPicPr>
            <a:picLocks noChangeAspect="1"/>
          </p:cNvPicPr>
          <p:nvPr/>
        </p:nvPicPr>
        <p:blipFill>
          <a:blip r:embed="rId2"/>
          <a:stretch>
            <a:fillRect/>
          </a:stretch>
        </p:blipFill>
        <p:spPr>
          <a:xfrm>
            <a:off x="391886" y="1934942"/>
            <a:ext cx="8697219" cy="4335229"/>
          </a:xfrm>
          <a:prstGeom prst="rect">
            <a:avLst/>
          </a:prstGeom>
        </p:spPr>
      </p:pic>
      <p:sp>
        <p:nvSpPr>
          <p:cNvPr id="5" name="Title 1">
            <a:extLst>
              <a:ext uri="{FF2B5EF4-FFF2-40B4-BE49-F238E27FC236}">
                <a16:creationId xmlns:a16="http://schemas.microsoft.com/office/drawing/2014/main" id="{938DADE0-BEF3-384B-AED8-680F9987395C}"/>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Tree>
    <p:extLst>
      <p:ext uri="{BB962C8B-B14F-4D97-AF65-F5344CB8AC3E}">
        <p14:creationId xmlns:p14="http://schemas.microsoft.com/office/powerpoint/2010/main" val="440188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Category by training data</a:t>
            </a:r>
          </a:p>
        </p:txBody>
      </p:sp>
      <p:sp>
        <p:nvSpPr>
          <p:cNvPr id="9" name="Rectangle 8">
            <a:extLst>
              <a:ext uri="{FF2B5EF4-FFF2-40B4-BE49-F238E27FC236}">
                <a16:creationId xmlns:a16="http://schemas.microsoft.com/office/drawing/2014/main" id="{84E93AFD-8E47-A845-9D77-33414D991F1C}"/>
              </a:ext>
            </a:extLst>
          </p:cNvPr>
          <p:cNvSpPr/>
          <p:nvPr/>
        </p:nvSpPr>
        <p:spPr>
          <a:xfrm>
            <a:off x="301328" y="1438747"/>
            <a:ext cx="3607013" cy="523220"/>
          </a:xfrm>
          <a:prstGeom prst="rect">
            <a:avLst/>
          </a:prstGeom>
        </p:spPr>
        <p:txBody>
          <a:bodyPr wrap="none">
            <a:spAutoFit/>
          </a:bodyPr>
          <a:lstStyle/>
          <a:p>
            <a:r>
              <a:rPr lang="en-US" altLang="zh-CN" sz="2800" b="1" dirty="0" err="1">
                <a:solidFill>
                  <a:srgbClr val="C00000"/>
                </a:solidFill>
              </a:rPr>
              <a:t>Uns</a:t>
            </a:r>
            <a:r>
              <a:rPr lang="en-CN" sz="2800" b="1" dirty="0">
                <a:solidFill>
                  <a:srgbClr val="C00000"/>
                </a:solidFill>
              </a:rPr>
              <a:t>upervised learning</a:t>
            </a:r>
            <a:r>
              <a:rPr lang="zh-CN" altLang="en-US" sz="2800" b="1" dirty="0"/>
              <a:t> </a:t>
            </a:r>
            <a:endParaRPr lang="en-CN" sz="2800" b="1" dirty="0"/>
          </a:p>
        </p:txBody>
      </p:sp>
      <p:pic>
        <p:nvPicPr>
          <p:cNvPr id="3" name="Picture 2">
            <a:extLst>
              <a:ext uri="{FF2B5EF4-FFF2-40B4-BE49-F238E27FC236}">
                <a16:creationId xmlns:a16="http://schemas.microsoft.com/office/drawing/2014/main" id="{DB704D4F-D6C7-D040-8F52-C70535D38D46}"/>
              </a:ext>
            </a:extLst>
          </p:cNvPr>
          <p:cNvPicPr>
            <a:picLocks noChangeAspect="1"/>
          </p:cNvPicPr>
          <p:nvPr/>
        </p:nvPicPr>
        <p:blipFill>
          <a:blip r:embed="rId3"/>
          <a:stretch>
            <a:fillRect/>
          </a:stretch>
        </p:blipFill>
        <p:spPr>
          <a:xfrm>
            <a:off x="1517650" y="2877439"/>
            <a:ext cx="6184900" cy="3651808"/>
          </a:xfrm>
          <a:prstGeom prst="rect">
            <a:avLst/>
          </a:prstGeom>
        </p:spPr>
      </p:pic>
      <p:sp>
        <p:nvSpPr>
          <p:cNvPr id="7" name="Rounded Rectangle 6">
            <a:extLst>
              <a:ext uri="{FF2B5EF4-FFF2-40B4-BE49-F238E27FC236}">
                <a16:creationId xmlns:a16="http://schemas.microsoft.com/office/drawing/2014/main" id="{D36CB0B0-CD21-B146-B10B-13AA61E55A3E}"/>
              </a:ext>
            </a:extLst>
          </p:cNvPr>
          <p:cNvSpPr/>
          <p:nvPr/>
        </p:nvSpPr>
        <p:spPr>
          <a:xfrm>
            <a:off x="444500" y="2075151"/>
            <a:ext cx="2146300" cy="668229"/>
          </a:xfrm>
          <a:prstGeom prst="roundRect">
            <a:avLst/>
          </a:prstGeom>
          <a:solidFill>
            <a:srgbClr val="7DB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Clustering</a:t>
            </a:r>
            <a:endParaRPr lang="en-CN" sz="2800" b="1" dirty="0"/>
          </a:p>
        </p:txBody>
      </p:sp>
      <p:sp>
        <p:nvSpPr>
          <p:cNvPr id="4" name="Rectangle 3">
            <a:extLst>
              <a:ext uri="{FF2B5EF4-FFF2-40B4-BE49-F238E27FC236}">
                <a16:creationId xmlns:a16="http://schemas.microsoft.com/office/drawing/2014/main" id="{4D705282-9DC3-844C-BF99-9BBFAB171E49}"/>
              </a:ext>
            </a:extLst>
          </p:cNvPr>
          <p:cNvSpPr/>
          <p:nvPr/>
        </p:nvSpPr>
        <p:spPr>
          <a:xfrm>
            <a:off x="2590800" y="2209210"/>
            <a:ext cx="6184900" cy="400110"/>
          </a:xfrm>
          <a:prstGeom prst="rect">
            <a:avLst/>
          </a:prstGeom>
        </p:spPr>
        <p:txBody>
          <a:bodyPr wrap="square">
            <a:spAutoFit/>
          </a:bodyPr>
          <a:lstStyle/>
          <a:p>
            <a:r>
              <a:rPr lang="en-US" sz="2000" b="1" dirty="0">
                <a:solidFill>
                  <a:srgbClr val="363940"/>
                </a:solidFill>
                <a:latin typeface="libre franklin"/>
              </a:rPr>
              <a:t>grouping the given data into different clusters or groups</a:t>
            </a:r>
            <a:endParaRPr lang="en-CN" sz="2000" dirty="0"/>
          </a:p>
        </p:txBody>
      </p:sp>
    </p:spTree>
    <p:extLst>
      <p:ext uri="{BB962C8B-B14F-4D97-AF65-F5344CB8AC3E}">
        <p14:creationId xmlns:p14="http://schemas.microsoft.com/office/powerpoint/2010/main" val="1179745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Category by training data</a:t>
            </a:r>
          </a:p>
        </p:txBody>
      </p:sp>
      <p:sp>
        <p:nvSpPr>
          <p:cNvPr id="9" name="Rectangle 8">
            <a:extLst>
              <a:ext uri="{FF2B5EF4-FFF2-40B4-BE49-F238E27FC236}">
                <a16:creationId xmlns:a16="http://schemas.microsoft.com/office/drawing/2014/main" id="{84E93AFD-8E47-A845-9D77-33414D991F1C}"/>
              </a:ext>
            </a:extLst>
          </p:cNvPr>
          <p:cNvSpPr/>
          <p:nvPr/>
        </p:nvSpPr>
        <p:spPr>
          <a:xfrm>
            <a:off x="301328" y="1438747"/>
            <a:ext cx="5837752" cy="523220"/>
          </a:xfrm>
          <a:prstGeom prst="rect">
            <a:avLst/>
          </a:prstGeom>
        </p:spPr>
        <p:txBody>
          <a:bodyPr wrap="none">
            <a:spAutoFit/>
          </a:bodyPr>
          <a:lstStyle/>
          <a:p>
            <a:r>
              <a:rPr lang="en-US" altLang="zh-CN" sz="2800" b="1" dirty="0">
                <a:solidFill>
                  <a:srgbClr val="C00000"/>
                </a:solidFill>
              </a:rPr>
              <a:t>Applications</a:t>
            </a:r>
            <a:r>
              <a:rPr lang="zh-CN" altLang="en-US" sz="2800" b="1" dirty="0">
                <a:solidFill>
                  <a:srgbClr val="C00000"/>
                </a:solidFill>
              </a:rPr>
              <a:t> </a:t>
            </a:r>
            <a:r>
              <a:rPr lang="en-US" altLang="zh-CN" sz="2800" b="1" dirty="0">
                <a:solidFill>
                  <a:srgbClr val="C00000"/>
                </a:solidFill>
              </a:rPr>
              <a:t>of</a:t>
            </a:r>
            <a:r>
              <a:rPr lang="zh-CN" altLang="en-US" sz="2800" b="1" dirty="0">
                <a:solidFill>
                  <a:srgbClr val="C00000"/>
                </a:solidFill>
              </a:rPr>
              <a:t> </a:t>
            </a:r>
            <a:r>
              <a:rPr lang="en-US" altLang="zh-CN" sz="2800" b="1" dirty="0" err="1">
                <a:solidFill>
                  <a:srgbClr val="C00000"/>
                </a:solidFill>
              </a:rPr>
              <a:t>Uns</a:t>
            </a:r>
            <a:r>
              <a:rPr lang="en-CN" sz="2800" b="1" dirty="0">
                <a:solidFill>
                  <a:srgbClr val="C00000"/>
                </a:solidFill>
              </a:rPr>
              <a:t>upervised learning</a:t>
            </a:r>
            <a:endParaRPr lang="en-CN" sz="2800" b="1" dirty="0"/>
          </a:p>
        </p:txBody>
      </p:sp>
      <p:sp>
        <p:nvSpPr>
          <p:cNvPr id="3" name="Rectangle 2">
            <a:extLst>
              <a:ext uri="{FF2B5EF4-FFF2-40B4-BE49-F238E27FC236}">
                <a16:creationId xmlns:a16="http://schemas.microsoft.com/office/drawing/2014/main" id="{731F065E-F6A2-5945-8A91-DD9F94A6ECF3}"/>
              </a:ext>
            </a:extLst>
          </p:cNvPr>
          <p:cNvSpPr/>
          <p:nvPr/>
        </p:nvSpPr>
        <p:spPr>
          <a:xfrm>
            <a:off x="628650" y="2766410"/>
            <a:ext cx="7674272" cy="1697068"/>
          </a:xfrm>
          <a:prstGeom prst="rect">
            <a:avLst/>
          </a:prstGeom>
        </p:spPr>
        <p:txBody>
          <a:bodyPr wrap="square">
            <a:spAutoFit/>
          </a:bodyPr>
          <a:lstStyle/>
          <a:p>
            <a:pPr>
              <a:lnSpc>
                <a:spcPct val="150000"/>
              </a:lnSpc>
            </a:pPr>
            <a:r>
              <a:rPr lang="en-CN" sz="2400" dirty="0"/>
              <a:t>﻿I have photos and want to put them in 20</a:t>
            </a:r>
            <a:r>
              <a:rPr lang="zh-CN" altLang="en-US" sz="2400" dirty="0"/>
              <a:t> </a:t>
            </a:r>
            <a:r>
              <a:rPr lang="en-CN" sz="2400" dirty="0"/>
              <a:t>groups.</a:t>
            </a:r>
          </a:p>
          <a:p>
            <a:pPr>
              <a:lnSpc>
                <a:spcPct val="150000"/>
              </a:lnSpc>
            </a:pPr>
            <a:r>
              <a:rPr lang="en-CN" sz="2400" dirty="0"/>
              <a:t>I want to find anomalies in the credit card usage</a:t>
            </a:r>
            <a:r>
              <a:rPr lang="zh-CN" altLang="en-US" sz="2400" dirty="0"/>
              <a:t> </a:t>
            </a:r>
            <a:r>
              <a:rPr lang="en-CN" sz="2400" dirty="0"/>
              <a:t>patterns of my customers.</a:t>
            </a:r>
          </a:p>
        </p:txBody>
      </p:sp>
    </p:spTree>
    <p:extLst>
      <p:ext uri="{BB962C8B-B14F-4D97-AF65-F5344CB8AC3E}">
        <p14:creationId xmlns:p14="http://schemas.microsoft.com/office/powerpoint/2010/main" val="1595362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Category by training data</a:t>
            </a:r>
          </a:p>
        </p:txBody>
      </p:sp>
      <p:sp>
        <p:nvSpPr>
          <p:cNvPr id="9" name="Rectangle 8">
            <a:extLst>
              <a:ext uri="{FF2B5EF4-FFF2-40B4-BE49-F238E27FC236}">
                <a16:creationId xmlns:a16="http://schemas.microsoft.com/office/drawing/2014/main" id="{84E93AFD-8E47-A845-9D77-33414D991F1C}"/>
              </a:ext>
            </a:extLst>
          </p:cNvPr>
          <p:cNvSpPr/>
          <p:nvPr/>
        </p:nvSpPr>
        <p:spPr>
          <a:xfrm>
            <a:off x="301328" y="1438747"/>
            <a:ext cx="8214022" cy="954107"/>
          </a:xfrm>
          <a:prstGeom prst="rect">
            <a:avLst/>
          </a:prstGeom>
        </p:spPr>
        <p:txBody>
          <a:bodyPr wrap="square">
            <a:spAutoFit/>
          </a:bodyPr>
          <a:lstStyle/>
          <a:p>
            <a:r>
              <a:rPr lang="en-US" altLang="zh-CN" sz="2800" b="1" dirty="0">
                <a:solidFill>
                  <a:srgbClr val="C00000"/>
                </a:solidFill>
              </a:rPr>
              <a:t>Semi-s</a:t>
            </a:r>
            <a:r>
              <a:rPr lang="en-CN" sz="2800" b="1" dirty="0">
                <a:solidFill>
                  <a:srgbClr val="C00000"/>
                </a:solidFill>
              </a:rPr>
              <a:t>upervised learning</a:t>
            </a:r>
            <a:r>
              <a:rPr lang="en-US" altLang="zh-CN" sz="2800" b="1" dirty="0"/>
              <a:t>:</a:t>
            </a:r>
            <a:r>
              <a:rPr lang="zh-CN" altLang="en-US" sz="2800" b="1" dirty="0"/>
              <a:t>  </a:t>
            </a:r>
            <a:r>
              <a:rPr lang="en-US" altLang="zh-CN" sz="2800" b="1" dirty="0"/>
              <a:t>a</a:t>
            </a:r>
            <a:r>
              <a:rPr lang="zh-CN" altLang="en-US" sz="2800" b="1" dirty="0"/>
              <a:t> </a:t>
            </a:r>
            <a:r>
              <a:rPr lang="en-US" altLang="zh-CN" sz="2800" b="1" dirty="0"/>
              <a:t>mix</a:t>
            </a:r>
            <a:r>
              <a:rPr lang="zh-CN" altLang="en-US" sz="2800" b="1" dirty="0"/>
              <a:t> </a:t>
            </a:r>
            <a:r>
              <a:rPr lang="en-US" altLang="zh-CN" sz="2800" b="1" dirty="0"/>
              <a:t>of</a:t>
            </a:r>
            <a:r>
              <a:rPr lang="zh-CN" altLang="en-US" sz="2800" b="1" dirty="0"/>
              <a:t> </a:t>
            </a:r>
            <a:r>
              <a:rPr lang="en-US" altLang="zh-CN" sz="2800" b="1" dirty="0"/>
              <a:t>labeled</a:t>
            </a:r>
            <a:r>
              <a:rPr lang="zh-CN" altLang="en-US" sz="2800" b="1" dirty="0"/>
              <a:t> </a:t>
            </a:r>
            <a:r>
              <a:rPr lang="en-US" altLang="zh-CN" sz="2800" b="1" dirty="0"/>
              <a:t>and</a:t>
            </a:r>
            <a:r>
              <a:rPr lang="zh-CN" altLang="en-US" sz="2800" b="1" dirty="0"/>
              <a:t> </a:t>
            </a:r>
            <a:r>
              <a:rPr lang="en-US" altLang="zh-CN" sz="2800" b="1" dirty="0"/>
              <a:t>unlabeled</a:t>
            </a:r>
            <a:r>
              <a:rPr lang="zh-CN" altLang="en-US" sz="2800" b="1" dirty="0"/>
              <a:t> </a:t>
            </a:r>
            <a:r>
              <a:rPr lang="en-US" altLang="zh-CN" sz="2800" b="1" dirty="0"/>
              <a:t>data</a:t>
            </a:r>
            <a:endParaRPr lang="en-CN" sz="2800" b="1" dirty="0"/>
          </a:p>
        </p:txBody>
      </p:sp>
      <p:pic>
        <p:nvPicPr>
          <p:cNvPr id="4" name="Picture 3">
            <a:extLst>
              <a:ext uri="{FF2B5EF4-FFF2-40B4-BE49-F238E27FC236}">
                <a16:creationId xmlns:a16="http://schemas.microsoft.com/office/drawing/2014/main" id="{5A03E55D-CC2E-B941-92DC-40327C64C325}"/>
              </a:ext>
            </a:extLst>
          </p:cNvPr>
          <p:cNvPicPr>
            <a:picLocks noChangeAspect="1"/>
          </p:cNvPicPr>
          <p:nvPr/>
        </p:nvPicPr>
        <p:blipFill rotWithShape="1">
          <a:blip r:embed="rId3">
            <a:clrChange>
              <a:clrFrom>
                <a:srgbClr val="FFFFFF"/>
              </a:clrFrom>
              <a:clrTo>
                <a:srgbClr val="FFFFFF">
                  <a:alpha val="0"/>
                </a:srgbClr>
              </a:clrTo>
            </a:clrChange>
          </a:blip>
          <a:srcRect t="16309"/>
          <a:stretch/>
        </p:blipFill>
        <p:spPr>
          <a:xfrm>
            <a:off x="113030" y="2281588"/>
            <a:ext cx="8402320" cy="3955486"/>
          </a:xfrm>
          <a:prstGeom prst="rect">
            <a:avLst/>
          </a:prstGeom>
        </p:spPr>
      </p:pic>
    </p:spTree>
    <p:extLst>
      <p:ext uri="{BB962C8B-B14F-4D97-AF65-F5344CB8AC3E}">
        <p14:creationId xmlns:p14="http://schemas.microsoft.com/office/powerpoint/2010/main" val="3081406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err="1"/>
              <a:t>U</a:t>
            </a:r>
            <a:r>
              <a:rPr lang="en-US" altLang="zh-CN" sz="3600" dirty="0" err="1"/>
              <a:t>nderfitting</a:t>
            </a:r>
            <a:r>
              <a:rPr lang="zh-CN" altLang="en-US" sz="3600" dirty="0"/>
              <a:t> </a:t>
            </a:r>
            <a:r>
              <a:rPr lang="en-US" altLang="zh-CN" sz="3600" dirty="0"/>
              <a:t>and</a:t>
            </a:r>
            <a:r>
              <a:rPr lang="zh-CN" altLang="en-US" sz="3600" dirty="0"/>
              <a:t> </a:t>
            </a:r>
            <a:r>
              <a:rPr lang="en-US" altLang="zh-CN" sz="3600" dirty="0" err="1"/>
              <a:t>Overfitting</a:t>
            </a:r>
            <a:endParaRPr lang="en-US" sz="3600" dirty="0"/>
          </a:p>
        </p:txBody>
      </p:sp>
      <p:sp>
        <p:nvSpPr>
          <p:cNvPr id="3" name="Rectangle 2"/>
          <p:cNvSpPr/>
          <p:nvPr/>
        </p:nvSpPr>
        <p:spPr>
          <a:xfrm>
            <a:off x="715121" y="1336491"/>
            <a:ext cx="7730711" cy="2369880"/>
          </a:xfrm>
          <a:prstGeom prst="rect">
            <a:avLst/>
          </a:prstGeom>
        </p:spPr>
        <p:txBody>
          <a:bodyPr wrap="square">
            <a:spAutoFit/>
          </a:bodyPr>
          <a:lstStyle/>
          <a:p>
            <a:pPr marL="571500" indent="-571500">
              <a:spcAft>
                <a:spcPts val="1200"/>
              </a:spcAft>
              <a:buFont typeface="Arial"/>
              <a:buChar char="•"/>
            </a:pPr>
            <a:r>
              <a:rPr lang="en-US" sz="3200" dirty="0"/>
              <a:t>The</a:t>
            </a:r>
            <a:r>
              <a:rPr lang="zh-CN" altLang="en-US" sz="3200" dirty="0"/>
              <a:t> </a:t>
            </a:r>
            <a:r>
              <a:rPr lang="en-US" altLang="zh-CN" sz="3200" dirty="0"/>
              <a:t>objectives</a:t>
            </a:r>
            <a:r>
              <a:rPr lang="zh-CN" altLang="en-US" sz="3200" dirty="0"/>
              <a:t> </a:t>
            </a:r>
            <a:r>
              <a:rPr lang="en-US" altLang="zh-CN" sz="3200" dirty="0"/>
              <a:t>of</a:t>
            </a:r>
            <a:r>
              <a:rPr lang="zh-CN" altLang="en-US" sz="3200" dirty="0"/>
              <a:t> </a:t>
            </a:r>
            <a:r>
              <a:rPr lang="en-US" altLang="zh-CN" sz="3200" dirty="0"/>
              <a:t>an</a:t>
            </a:r>
            <a:r>
              <a:rPr lang="zh-CN" altLang="en-US" sz="3200" dirty="0"/>
              <a:t> </a:t>
            </a:r>
            <a:r>
              <a:rPr lang="en-US" altLang="zh-CN" sz="3200" dirty="0"/>
              <a:t>ML</a:t>
            </a:r>
            <a:r>
              <a:rPr lang="zh-CN" altLang="en-US" sz="3200" dirty="0"/>
              <a:t> </a:t>
            </a:r>
            <a:r>
              <a:rPr lang="en-US" altLang="zh-CN" sz="3200" dirty="0"/>
              <a:t>algorithm</a:t>
            </a:r>
          </a:p>
          <a:p>
            <a:pPr marL="1028700" lvl="1" indent="-571500">
              <a:spcAft>
                <a:spcPts val="1200"/>
              </a:spcAft>
              <a:buFont typeface="+mj-lt"/>
              <a:buAutoNum type="arabicParenR"/>
            </a:pPr>
            <a:r>
              <a:rPr lang="en-US" sz="2400" dirty="0"/>
              <a:t>Make the training error small.</a:t>
            </a:r>
            <a:r>
              <a:rPr lang="zh-CN" altLang="en-US" sz="2400" dirty="0"/>
              <a:t> </a:t>
            </a:r>
            <a:r>
              <a:rPr lang="zh-CN" altLang="zh-CN" sz="2400" dirty="0"/>
              <a:t> </a:t>
            </a:r>
            <a:r>
              <a:rPr lang="zh-CN" altLang="en-US" sz="2400" dirty="0"/>
              <a:t>                                </a:t>
            </a:r>
            <a:r>
              <a:rPr lang="en-US" altLang="zh-CN" sz="2400" dirty="0"/>
              <a:t>If</a:t>
            </a:r>
            <a:r>
              <a:rPr lang="zh-CN" altLang="en-US" sz="2400" dirty="0"/>
              <a:t> </a:t>
            </a:r>
            <a:r>
              <a:rPr lang="en-US" altLang="zh-CN" sz="2400" dirty="0"/>
              <a:t>fails</a:t>
            </a:r>
            <a:r>
              <a:rPr lang="zh-CN" altLang="en-US" sz="2400" dirty="0"/>
              <a:t> </a:t>
            </a:r>
            <a:r>
              <a:rPr lang="zh-CN" altLang="en-US" sz="2400" dirty="0">
                <a:sym typeface="Wingdings"/>
              </a:rPr>
              <a:t> </a:t>
            </a:r>
            <a:r>
              <a:rPr lang="en-US" altLang="zh-CN" sz="2400" dirty="0" err="1">
                <a:solidFill>
                  <a:srgbClr val="FF0000"/>
                </a:solidFill>
                <a:sym typeface="Wingdings"/>
              </a:rPr>
              <a:t>underfitting</a:t>
            </a:r>
            <a:r>
              <a:rPr lang="zh-CN" altLang="en-US" sz="2400" dirty="0">
                <a:solidFill>
                  <a:srgbClr val="FF0000"/>
                </a:solidFill>
                <a:sym typeface="Wingdings"/>
              </a:rPr>
              <a:t> </a:t>
            </a:r>
            <a:r>
              <a:rPr lang="en-US" altLang="zh-CN" sz="2400" dirty="0">
                <a:solidFill>
                  <a:srgbClr val="FF0000"/>
                </a:solidFill>
                <a:sym typeface="Wingdings"/>
              </a:rPr>
              <a:t>(</a:t>
            </a:r>
            <a:r>
              <a:rPr lang="zh-CN" altLang="en-US" sz="2400" dirty="0">
                <a:solidFill>
                  <a:srgbClr val="FF0000"/>
                </a:solidFill>
                <a:sym typeface="Wingdings"/>
              </a:rPr>
              <a:t>欠拟合</a:t>
            </a:r>
            <a:r>
              <a:rPr lang="en-US" altLang="zh-CN" sz="2400" dirty="0">
                <a:solidFill>
                  <a:srgbClr val="FF0000"/>
                </a:solidFill>
                <a:sym typeface="Wingdings"/>
              </a:rPr>
              <a:t>)</a:t>
            </a:r>
            <a:endParaRPr lang="en-US" sz="2400" dirty="0">
              <a:solidFill>
                <a:srgbClr val="FF0000"/>
              </a:solidFill>
            </a:endParaRPr>
          </a:p>
          <a:p>
            <a:pPr marL="1028700" lvl="1" indent="-571500">
              <a:spcAft>
                <a:spcPts val="1200"/>
              </a:spcAft>
              <a:buFont typeface="+mj-lt"/>
              <a:buAutoNum type="arabicParenR"/>
            </a:pPr>
            <a:r>
              <a:rPr lang="en-US" sz="2400" dirty="0"/>
              <a:t>Make the gap between training and test error small. If</a:t>
            </a:r>
            <a:r>
              <a:rPr lang="zh-CN" altLang="en-US" sz="2400" dirty="0"/>
              <a:t> </a:t>
            </a:r>
            <a:r>
              <a:rPr lang="en-US" altLang="zh-CN" sz="2400" dirty="0"/>
              <a:t>fails</a:t>
            </a:r>
            <a:r>
              <a:rPr lang="zh-CN" altLang="en-US" sz="2400" dirty="0"/>
              <a:t> </a:t>
            </a:r>
            <a:r>
              <a:rPr lang="zh-CN" altLang="en-US" sz="2400" dirty="0">
                <a:sym typeface="Wingdings"/>
              </a:rPr>
              <a:t> </a:t>
            </a:r>
            <a:r>
              <a:rPr lang="en-US" altLang="zh-CN" sz="2400" dirty="0" err="1">
                <a:solidFill>
                  <a:srgbClr val="FF0000"/>
                </a:solidFill>
                <a:sym typeface="Wingdings"/>
              </a:rPr>
              <a:t>overfitting</a:t>
            </a:r>
            <a:r>
              <a:rPr lang="zh-CN" altLang="en-US" sz="2400" dirty="0">
                <a:solidFill>
                  <a:srgbClr val="FF0000"/>
                </a:solidFill>
                <a:sym typeface="Wingdings"/>
              </a:rPr>
              <a:t> </a:t>
            </a:r>
            <a:r>
              <a:rPr lang="en-US" altLang="zh-CN" sz="2400" dirty="0">
                <a:solidFill>
                  <a:srgbClr val="FF0000"/>
                </a:solidFill>
                <a:sym typeface="Wingdings"/>
              </a:rPr>
              <a:t>(</a:t>
            </a:r>
            <a:r>
              <a:rPr lang="zh-CN" altLang="en-US" sz="2400" dirty="0">
                <a:solidFill>
                  <a:srgbClr val="FF0000"/>
                </a:solidFill>
                <a:sym typeface="Wingdings"/>
              </a:rPr>
              <a:t>过拟合</a:t>
            </a:r>
            <a:r>
              <a:rPr lang="en-US" altLang="zh-CN" sz="2400" dirty="0">
                <a:solidFill>
                  <a:srgbClr val="FF0000"/>
                </a:solidFill>
                <a:sym typeface="Wingdings"/>
              </a:rPr>
              <a:t>)</a:t>
            </a:r>
            <a:endParaRPr lang="en-US" sz="2400" dirty="0">
              <a:solidFill>
                <a:srgbClr val="FF0000"/>
              </a:solidFill>
            </a:endParaRPr>
          </a:p>
        </p:txBody>
      </p:sp>
      <p:pic>
        <p:nvPicPr>
          <p:cNvPr id="8" name="Picture 7"/>
          <p:cNvPicPr>
            <a:picLocks noChangeAspect="1"/>
          </p:cNvPicPr>
          <p:nvPr/>
        </p:nvPicPr>
        <p:blipFill rotWithShape="1">
          <a:blip r:embed="rId3"/>
          <a:srcRect b="28945"/>
          <a:stretch/>
        </p:blipFill>
        <p:spPr>
          <a:xfrm>
            <a:off x="154620" y="3822843"/>
            <a:ext cx="8915400" cy="3032075"/>
          </a:xfrm>
          <a:prstGeom prst="rect">
            <a:avLst/>
          </a:prstGeom>
        </p:spPr>
      </p:pic>
    </p:spTree>
    <p:extLst>
      <p:ext uri="{BB962C8B-B14F-4D97-AF65-F5344CB8AC3E}">
        <p14:creationId xmlns:p14="http://schemas.microsoft.com/office/powerpoint/2010/main" val="3086356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C</a:t>
            </a:r>
            <a:r>
              <a:rPr lang="en-US" altLang="zh-CN" sz="3600" dirty="0"/>
              <a:t>apacity</a:t>
            </a:r>
            <a:endParaRPr lang="en-US" sz="3600" dirty="0"/>
          </a:p>
        </p:txBody>
      </p:sp>
      <p:sp>
        <p:nvSpPr>
          <p:cNvPr id="3" name="Rectangle 2"/>
          <p:cNvSpPr/>
          <p:nvPr/>
        </p:nvSpPr>
        <p:spPr>
          <a:xfrm>
            <a:off x="715121" y="1336491"/>
            <a:ext cx="7730711" cy="3662541"/>
          </a:xfrm>
          <a:prstGeom prst="rect">
            <a:avLst/>
          </a:prstGeom>
        </p:spPr>
        <p:txBody>
          <a:bodyPr wrap="square">
            <a:spAutoFit/>
          </a:bodyPr>
          <a:lstStyle/>
          <a:p>
            <a:pPr marL="571500" indent="-571500">
              <a:spcAft>
                <a:spcPts val="1200"/>
              </a:spcAft>
              <a:buFont typeface="Arial"/>
              <a:buChar char="•"/>
            </a:pPr>
            <a:r>
              <a:rPr lang="en-US" sz="2400" dirty="0"/>
              <a:t>D</a:t>
            </a:r>
            <a:r>
              <a:rPr lang="en-US" altLang="zh-CN" sz="2400" dirty="0"/>
              <a:t>efinition</a:t>
            </a:r>
            <a:r>
              <a:rPr lang="zh-CN" altLang="en-US" sz="2400" dirty="0"/>
              <a:t>: </a:t>
            </a:r>
            <a:r>
              <a:rPr lang="en-US" altLang="zh-CN" sz="2400" dirty="0"/>
              <a:t>the</a:t>
            </a:r>
            <a:r>
              <a:rPr lang="zh-CN" altLang="en-US" sz="2400" dirty="0"/>
              <a:t> </a:t>
            </a:r>
            <a:r>
              <a:rPr lang="en-US" altLang="zh-CN" sz="2400" dirty="0"/>
              <a:t>ability</a:t>
            </a:r>
            <a:r>
              <a:rPr lang="zh-CN" altLang="en-US" sz="2400" dirty="0"/>
              <a:t> </a:t>
            </a:r>
            <a:r>
              <a:rPr lang="en-US" altLang="zh-CN" sz="2400" dirty="0"/>
              <a:t>to</a:t>
            </a:r>
            <a:r>
              <a:rPr lang="zh-CN" altLang="en-US" sz="2400" dirty="0"/>
              <a:t> </a:t>
            </a:r>
            <a:r>
              <a:rPr lang="en-US" altLang="zh-CN" sz="2400" dirty="0"/>
              <a:t>fit</a:t>
            </a:r>
            <a:r>
              <a:rPr lang="zh-CN" altLang="en-US" sz="2400" dirty="0"/>
              <a:t> </a:t>
            </a:r>
            <a:r>
              <a:rPr lang="en-US" altLang="zh-CN" sz="2400" dirty="0"/>
              <a:t>a</a:t>
            </a:r>
            <a:r>
              <a:rPr lang="zh-CN" altLang="en-US" sz="2400" dirty="0"/>
              <a:t> </a:t>
            </a:r>
            <a:r>
              <a:rPr lang="en-US" altLang="zh-CN" sz="2400" dirty="0"/>
              <a:t>wide</a:t>
            </a:r>
            <a:r>
              <a:rPr lang="zh-CN" altLang="en-US" sz="2400" dirty="0"/>
              <a:t> </a:t>
            </a:r>
            <a:r>
              <a:rPr lang="en-US" altLang="zh-CN" sz="2400" dirty="0"/>
              <a:t>variety</a:t>
            </a:r>
            <a:r>
              <a:rPr lang="zh-CN" altLang="en-US" sz="2400" dirty="0"/>
              <a:t> </a:t>
            </a:r>
            <a:r>
              <a:rPr lang="en-US" altLang="zh-CN" sz="2400" dirty="0"/>
              <a:t>of</a:t>
            </a:r>
            <a:r>
              <a:rPr lang="zh-CN" altLang="en-US" sz="2400" dirty="0"/>
              <a:t> </a:t>
            </a:r>
            <a:r>
              <a:rPr lang="en-US" altLang="zh-CN" sz="2400" dirty="0"/>
              <a:t>functions</a:t>
            </a:r>
          </a:p>
          <a:p>
            <a:pPr marL="571500" indent="-571500">
              <a:spcAft>
                <a:spcPts val="1200"/>
              </a:spcAft>
              <a:buFont typeface="Arial"/>
              <a:buChar char="•"/>
            </a:pPr>
            <a:r>
              <a:rPr lang="en-US" sz="2400" dirty="0"/>
              <a:t>One way to control the capacity of a learning algorithm is by choosing its </a:t>
            </a:r>
            <a:r>
              <a:rPr lang="en-US" sz="2400" dirty="0">
                <a:solidFill>
                  <a:srgbClr val="FF0000"/>
                </a:solidFill>
              </a:rPr>
              <a:t>hypothesis space</a:t>
            </a:r>
            <a:r>
              <a:rPr lang="en-US" sz="2400" dirty="0"/>
              <a:t>, the set of functions that the learning algorithm is allowed to select as being the solution. </a:t>
            </a:r>
          </a:p>
          <a:p>
            <a:pPr marL="571500" indent="-571500">
              <a:spcAft>
                <a:spcPts val="1200"/>
              </a:spcAft>
              <a:buFont typeface="Arial"/>
              <a:buChar char="•"/>
            </a:pPr>
            <a:r>
              <a:rPr lang="en-US" sz="2400" dirty="0"/>
              <a:t>Example</a:t>
            </a:r>
            <a:r>
              <a:rPr lang="en-US" altLang="zh-CN" sz="2400" dirty="0"/>
              <a:t>:</a:t>
            </a:r>
            <a:r>
              <a:rPr lang="zh-CN" altLang="en-US" sz="2400" dirty="0"/>
              <a:t> </a:t>
            </a:r>
            <a:r>
              <a:rPr lang="en-US" altLang="zh-CN" sz="2400" dirty="0"/>
              <a:t>a</a:t>
            </a:r>
            <a:r>
              <a:rPr lang="zh-CN" altLang="en-US" sz="2400" dirty="0"/>
              <a:t> </a:t>
            </a:r>
            <a:r>
              <a:rPr lang="en-US" altLang="zh-CN" sz="2400" dirty="0"/>
              <a:t>linear</a:t>
            </a:r>
            <a:r>
              <a:rPr lang="zh-CN" altLang="en-US" sz="2400" dirty="0"/>
              <a:t> </a:t>
            </a:r>
            <a:r>
              <a:rPr lang="en-US" altLang="zh-CN" sz="2400" dirty="0"/>
              <a:t>regression</a:t>
            </a:r>
            <a:r>
              <a:rPr lang="zh-CN" altLang="en-US" sz="2400" dirty="0"/>
              <a:t> </a:t>
            </a:r>
            <a:r>
              <a:rPr lang="en-US" altLang="zh-CN" sz="2400" dirty="0"/>
              <a:t>model</a:t>
            </a:r>
          </a:p>
          <a:p>
            <a:pPr marL="571500" indent="-571500">
              <a:spcAft>
                <a:spcPts val="1200"/>
              </a:spcAft>
              <a:buFont typeface="Arial"/>
              <a:buChar char="•"/>
            </a:pPr>
            <a:endParaRPr lang="en-US" altLang="zh-CN" sz="2400" dirty="0"/>
          </a:p>
          <a:p>
            <a:pPr>
              <a:spcAft>
                <a:spcPts val="1200"/>
              </a:spcAft>
            </a:pPr>
            <a:r>
              <a:rPr lang="zh-CN" altLang="zh-CN" sz="2400" dirty="0"/>
              <a:t> </a:t>
            </a:r>
            <a:r>
              <a:rPr lang="zh-CN" altLang="en-US" sz="2400" dirty="0"/>
              <a:t>                     </a:t>
            </a:r>
            <a:r>
              <a:rPr lang="en-US" altLang="zh-CN" sz="2400" dirty="0"/>
              <a:t>has</a:t>
            </a:r>
            <a:r>
              <a:rPr lang="zh-CN" altLang="en-US" sz="2400" dirty="0"/>
              <a:t> </a:t>
            </a:r>
            <a:r>
              <a:rPr lang="en-US" altLang="zh-CN" sz="2400" dirty="0"/>
              <a:t>a</a:t>
            </a:r>
            <a:r>
              <a:rPr lang="zh-CN" altLang="en-US" sz="2400" dirty="0"/>
              <a:t> </a:t>
            </a:r>
            <a:r>
              <a:rPr lang="en-US" altLang="zh-CN" sz="2400" dirty="0"/>
              <a:t>lower</a:t>
            </a:r>
            <a:r>
              <a:rPr lang="zh-CN" altLang="en-US" sz="2400" dirty="0"/>
              <a:t> </a:t>
            </a:r>
            <a:r>
              <a:rPr lang="en-US" altLang="zh-CN" sz="2400" dirty="0"/>
              <a:t>capacity</a:t>
            </a:r>
            <a:r>
              <a:rPr lang="zh-CN" altLang="en-US" sz="2400" dirty="0"/>
              <a:t> </a:t>
            </a:r>
            <a:r>
              <a:rPr lang="en-US" altLang="zh-CN" sz="2400" dirty="0"/>
              <a:t>than</a:t>
            </a:r>
            <a:r>
              <a:rPr lang="zh-CN" altLang="en-US" sz="2400" dirty="0"/>
              <a:t> </a:t>
            </a:r>
            <a:r>
              <a:rPr lang="en-US" altLang="zh-CN" sz="2400" dirty="0"/>
              <a:t>a</a:t>
            </a:r>
            <a:r>
              <a:rPr lang="zh-CN" altLang="en-US" sz="2400" dirty="0"/>
              <a:t> </a:t>
            </a:r>
            <a:r>
              <a:rPr lang="en-US" altLang="zh-CN" sz="2400" dirty="0"/>
              <a:t>quadratic</a:t>
            </a:r>
            <a:r>
              <a:rPr lang="zh-CN" altLang="en-US" sz="2400" dirty="0"/>
              <a:t> </a:t>
            </a:r>
            <a:r>
              <a:rPr lang="en-US" altLang="zh-CN" sz="2400" dirty="0"/>
              <a:t>one</a:t>
            </a:r>
            <a:endParaRPr lang="en-US" sz="2400" dirty="0"/>
          </a:p>
        </p:txBody>
      </p:sp>
      <p:pic>
        <p:nvPicPr>
          <p:cNvPr id="11" name="Picture 10"/>
          <p:cNvPicPr>
            <a:picLocks noChangeAspect="1"/>
          </p:cNvPicPr>
          <p:nvPr/>
        </p:nvPicPr>
        <p:blipFill>
          <a:blip r:embed="rId3"/>
          <a:stretch>
            <a:fillRect/>
          </a:stretch>
        </p:blipFill>
        <p:spPr>
          <a:xfrm>
            <a:off x="3721362" y="4030522"/>
            <a:ext cx="1779398" cy="383255"/>
          </a:xfrm>
          <a:prstGeom prst="rect">
            <a:avLst/>
          </a:prstGeom>
        </p:spPr>
      </p:pic>
      <p:pic>
        <p:nvPicPr>
          <p:cNvPr id="12" name="Picture 11"/>
          <p:cNvPicPr>
            <a:picLocks noChangeAspect="1"/>
          </p:cNvPicPr>
          <p:nvPr/>
        </p:nvPicPr>
        <p:blipFill>
          <a:blip r:embed="rId4"/>
          <a:stretch>
            <a:fillRect/>
          </a:stretch>
        </p:blipFill>
        <p:spPr>
          <a:xfrm>
            <a:off x="3725170" y="5003770"/>
            <a:ext cx="2926317" cy="470301"/>
          </a:xfrm>
          <a:prstGeom prst="rect">
            <a:avLst/>
          </a:prstGeom>
        </p:spPr>
      </p:pic>
    </p:spTree>
    <p:extLst>
      <p:ext uri="{BB962C8B-B14F-4D97-AF65-F5344CB8AC3E}">
        <p14:creationId xmlns:p14="http://schemas.microsoft.com/office/powerpoint/2010/main" val="2347919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C</a:t>
            </a:r>
            <a:r>
              <a:rPr lang="en-US" altLang="zh-CN" sz="3600" dirty="0"/>
              <a:t>apacity</a:t>
            </a:r>
            <a:endParaRPr lang="en-US" sz="3600" dirty="0"/>
          </a:p>
        </p:txBody>
      </p:sp>
      <p:pic>
        <p:nvPicPr>
          <p:cNvPr id="4" name="Picture 3"/>
          <p:cNvPicPr>
            <a:picLocks noChangeAspect="1"/>
          </p:cNvPicPr>
          <p:nvPr/>
        </p:nvPicPr>
        <p:blipFill rotWithShape="1">
          <a:blip r:embed="rId3"/>
          <a:srcRect b="16979"/>
          <a:stretch/>
        </p:blipFill>
        <p:spPr>
          <a:xfrm>
            <a:off x="0" y="1295400"/>
            <a:ext cx="9144000" cy="3537564"/>
          </a:xfrm>
          <a:prstGeom prst="rect">
            <a:avLst/>
          </a:prstGeom>
        </p:spPr>
      </p:pic>
      <p:sp>
        <p:nvSpPr>
          <p:cNvPr id="5" name="TextBox 4"/>
          <p:cNvSpPr txBox="1"/>
          <p:nvPr/>
        </p:nvSpPr>
        <p:spPr>
          <a:xfrm>
            <a:off x="702791" y="4931596"/>
            <a:ext cx="1997409" cy="1200328"/>
          </a:xfrm>
          <a:prstGeom prst="rect">
            <a:avLst/>
          </a:prstGeom>
          <a:noFill/>
        </p:spPr>
        <p:txBody>
          <a:bodyPr wrap="square" rtlCol="0">
            <a:spAutoFit/>
          </a:bodyPr>
          <a:lstStyle/>
          <a:p>
            <a:r>
              <a:rPr lang="en-US" sz="2400" dirty="0" err="1">
                <a:solidFill>
                  <a:srgbClr val="FF0000"/>
                </a:solidFill>
              </a:rPr>
              <a:t>U</a:t>
            </a:r>
            <a:r>
              <a:rPr lang="en-US" altLang="zh-CN" sz="2400" dirty="0" err="1">
                <a:solidFill>
                  <a:srgbClr val="FF0000"/>
                </a:solidFill>
              </a:rPr>
              <a:t>nder</a:t>
            </a:r>
            <a:r>
              <a:rPr lang="en-US" sz="2400" dirty="0" err="1">
                <a:solidFill>
                  <a:srgbClr val="FF0000"/>
                </a:solidFill>
              </a:rPr>
              <a:t>fitting</a:t>
            </a:r>
            <a:endParaRPr lang="en-US" sz="2400" dirty="0">
              <a:solidFill>
                <a:srgbClr val="FF0000"/>
              </a:solidFill>
            </a:endParaRPr>
          </a:p>
          <a:p>
            <a:r>
              <a:rPr lang="en-US" sz="2400" dirty="0">
                <a:solidFill>
                  <a:srgbClr val="FF0000"/>
                </a:solidFill>
              </a:rPr>
              <a:t>Low</a:t>
            </a:r>
            <a:r>
              <a:rPr lang="zh-CN" altLang="en-US" sz="2400" dirty="0">
                <a:solidFill>
                  <a:srgbClr val="FF0000"/>
                </a:solidFill>
              </a:rPr>
              <a:t> </a:t>
            </a:r>
            <a:r>
              <a:rPr lang="en-US" altLang="zh-CN" sz="2400" dirty="0">
                <a:solidFill>
                  <a:srgbClr val="FF0000"/>
                </a:solidFill>
              </a:rPr>
              <a:t>capacity</a:t>
            </a:r>
          </a:p>
          <a:p>
            <a:r>
              <a:rPr lang="en-US" sz="2400" dirty="0">
                <a:solidFill>
                  <a:srgbClr val="FF0000"/>
                </a:solidFill>
              </a:rPr>
              <a:t>High</a:t>
            </a:r>
            <a:r>
              <a:rPr lang="zh-CN" altLang="en-US" sz="2400" dirty="0">
                <a:solidFill>
                  <a:srgbClr val="FF0000"/>
                </a:solidFill>
              </a:rPr>
              <a:t> </a:t>
            </a:r>
            <a:r>
              <a:rPr lang="en-US" altLang="zh-CN" sz="2400" dirty="0">
                <a:solidFill>
                  <a:srgbClr val="FF0000"/>
                </a:solidFill>
              </a:rPr>
              <a:t>bias</a:t>
            </a:r>
            <a:endParaRPr lang="en-US" sz="2400" dirty="0">
              <a:solidFill>
                <a:srgbClr val="FF0000"/>
              </a:solidFill>
            </a:endParaRPr>
          </a:p>
        </p:txBody>
      </p:sp>
      <p:sp>
        <p:nvSpPr>
          <p:cNvPr id="8" name="TextBox 7"/>
          <p:cNvSpPr txBox="1"/>
          <p:nvPr/>
        </p:nvSpPr>
        <p:spPr>
          <a:xfrm>
            <a:off x="6460753" y="4936049"/>
            <a:ext cx="1940204" cy="1200328"/>
          </a:xfrm>
          <a:prstGeom prst="rect">
            <a:avLst/>
          </a:prstGeom>
          <a:noFill/>
        </p:spPr>
        <p:txBody>
          <a:bodyPr wrap="square" rtlCol="0">
            <a:spAutoFit/>
          </a:bodyPr>
          <a:lstStyle/>
          <a:p>
            <a:r>
              <a:rPr lang="en-US" sz="2400" dirty="0" err="1">
                <a:solidFill>
                  <a:srgbClr val="FF0000"/>
                </a:solidFill>
              </a:rPr>
              <a:t>Overfitting</a:t>
            </a:r>
            <a:endParaRPr lang="en-US" sz="2400" dirty="0">
              <a:solidFill>
                <a:srgbClr val="FF0000"/>
              </a:solidFill>
            </a:endParaRPr>
          </a:p>
          <a:p>
            <a:r>
              <a:rPr lang="en-US" altLang="zh-CN" sz="2400" dirty="0">
                <a:solidFill>
                  <a:srgbClr val="FF0000"/>
                </a:solidFill>
              </a:rPr>
              <a:t>High</a:t>
            </a:r>
            <a:r>
              <a:rPr lang="zh-CN" altLang="en-US" sz="2400" dirty="0">
                <a:solidFill>
                  <a:srgbClr val="FF0000"/>
                </a:solidFill>
              </a:rPr>
              <a:t> </a:t>
            </a:r>
            <a:r>
              <a:rPr lang="en-US" altLang="zh-CN" sz="2400" dirty="0">
                <a:solidFill>
                  <a:srgbClr val="FF0000"/>
                </a:solidFill>
              </a:rPr>
              <a:t>capacity</a:t>
            </a:r>
          </a:p>
          <a:p>
            <a:r>
              <a:rPr lang="en-US" sz="2400" dirty="0">
                <a:solidFill>
                  <a:srgbClr val="FF0000"/>
                </a:solidFill>
              </a:rPr>
              <a:t>High</a:t>
            </a:r>
            <a:r>
              <a:rPr lang="zh-CN" altLang="en-US" sz="2400" dirty="0">
                <a:solidFill>
                  <a:srgbClr val="FF0000"/>
                </a:solidFill>
              </a:rPr>
              <a:t> </a:t>
            </a:r>
            <a:r>
              <a:rPr lang="en-US" altLang="zh-CN" sz="2400" dirty="0">
                <a:solidFill>
                  <a:srgbClr val="FF0000"/>
                </a:solidFill>
              </a:rPr>
              <a:t>variance</a:t>
            </a:r>
            <a:endParaRPr lang="en-US" sz="2400" dirty="0">
              <a:solidFill>
                <a:srgbClr val="FF0000"/>
              </a:solidFill>
            </a:endParaRPr>
          </a:p>
        </p:txBody>
      </p:sp>
    </p:spTree>
    <p:extLst>
      <p:ext uri="{BB962C8B-B14F-4D97-AF65-F5344CB8AC3E}">
        <p14:creationId xmlns:p14="http://schemas.microsoft.com/office/powerpoint/2010/main" val="2351041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C</a:t>
            </a:r>
            <a:r>
              <a:rPr lang="en-US" altLang="zh-CN" sz="3600" dirty="0"/>
              <a:t>apacity vs. Error</a:t>
            </a:r>
            <a:endParaRPr lang="en-US" sz="3600" dirty="0"/>
          </a:p>
        </p:txBody>
      </p:sp>
      <p:pic>
        <p:nvPicPr>
          <p:cNvPr id="6" name="Picture 5"/>
          <p:cNvPicPr>
            <a:picLocks noChangeAspect="1"/>
          </p:cNvPicPr>
          <p:nvPr/>
        </p:nvPicPr>
        <p:blipFill>
          <a:blip r:embed="rId3"/>
          <a:stretch>
            <a:fillRect/>
          </a:stretch>
        </p:blipFill>
        <p:spPr>
          <a:xfrm>
            <a:off x="87364" y="1307012"/>
            <a:ext cx="8950292" cy="4425968"/>
          </a:xfrm>
          <a:prstGeom prst="rect">
            <a:avLst/>
          </a:prstGeom>
        </p:spPr>
      </p:pic>
    </p:spTree>
    <p:extLst>
      <p:ext uri="{BB962C8B-B14F-4D97-AF65-F5344CB8AC3E}">
        <p14:creationId xmlns:p14="http://schemas.microsoft.com/office/powerpoint/2010/main" val="421311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err="1"/>
              <a:t>Hyperparameter</a:t>
            </a:r>
            <a:r>
              <a:rPr lang="zh-CN" altLang="en-US" sz="3600" dirty="0"/>
              <a:t> </a:t>
            </a:r>
            <a:r>
              <a:rPr lang="en-US" altLang="zh-CN" sz="3600" dirty="0"/>
              <a:t>and</a:t>
            </a:r>
            <a:r>
              <a:rPr lang="zh-CN" altLang="en-US" sz="3600" dirty="0"/>
              <a:t> </a:t>
            </a:r>
            <a:r>
              <a:rPr lang="en-US" altLang="zh-CN" sz="3600" dirty="0"/>
              <a:t>Validation</a:t>
            </a:r>
            <a:r>
              <a:rPr lang="zh-CN" altLang="en-US" sz="3600" dirty="0"/>
              <a:t> </a:t>
            </a:r>
            <a:r>
              <a:rPr lang="en-US" altLang="zh-CN" sz="3600" dirty="0"/>
              <a:t>Sets</a:t>
            </a:r>
            <a:r>
              <a:rPr lang="zh-CN" altLang="en-US" sz="3600" dirty="0"/>
              <a:t> </a:t>
            </a:r>
            <a:endParaRPr lang="en-US" sz="3600" dirty="0"/>
          </a:p>
        </p:txBody>
      </p:sp>
      <p:sp>
        <p:nvSpPr>
          <p:cNvPr id="3" name="Rectangle 2"/>
          <p:cNvSpPr/>
          <p:nvPr/>
        </p:nvSpPr>
        <p:spPr>
          <a:xfrm>
            <a:off x="690461" y="1238397"/>
            <a:ext cx="7718382" cy="5047535"/>
          </a:xfrm>
          <a:prstGeom prst="rect">
            <a:avLst/>
          </a:prstGeom>
        </p:spPr>
        <p:txBody>
          <a:bodyPr wrap="square">
            <a:spAutoFit/>
          </a:bodyPr>
          <a:lstStyle/>
          <a:p>
            <a:pPr marL="342900" indent="-342900">
              <a:spcAft>
                <a:spcPts val="600"/>
              </a:spcAft>
              <a:buFont typeface="Arial"/>
              <a:buChar char="•"/>
            </a:pPr>
            <a:r>
              <a:rPr lang="en-US" sz="2400" dirty="0" err="1"/>
              <a:t>Hyperparameters</a:t>
            </a:r>
            <a:r>
              <a:rPr lang="en-US" sz="2400" dirty="0"/>
              <a:t> are settings that we can use to control the behavior of the learning algorithm. The values of </a:t>
            </a:r>
            <a:r>
              <a:rPr lang="en-US" sz="2400" dirty="0" err="1"/>
              <a:t>hyperparameters</a:t>
            </a:r>
            <a:r>
              <a:rPr lang="en-US" sz="2400" dirty="0"/>
              <a:t> are not adapted by the learning algorithm itself</a:t>
            </a:r>
            <a:r>
              <a:rPr lang="en-US" altLang="zh-CN" sz="2400" dirty="0"/>
              <a:t>.</a:t>
            </a:r>
          </a:p>
          <a:p>
            <a:pPr marL="342900" indent="-342900">
              <a:spcAft>
                <a:spcPts val="600"/>
              </a:spcAft>
              <a:buFont typeface="Arial"/>
              <a:buChar char="•"/>
            </a:pPr>
            <a:r>
              <a:rPr lang="en-US" sz="2400" dirty="0"/>
              <a:t>We do not learn the </a:t>
            </a:r>
            <a:r>
              <a:rPr lang="en-US" sz="2400" dirty="0" err="1"/>
              <a:t>hyperparameter</a:t>
            </a:r>
            <a:r>
              <a:rPr lang="en-US" sz="2400" dirty="0"/>
              <a:t> because it is not appropriate to learn that </a:t>
            </a:r>
            <a:r>
              <a:rPr lang="en-US" sz="2400" dirty="0" err="1"/>
              <a:t>hyperparameter</a:t>
            </a:r>
            <a:r>
              <a:rPr lang="en-US" sz="2400" dirty="0"/>
              <a:t> on the training set</a:t>
            </a:r>
            <a:r>
              <a:rPr lang="zh-CN" altLang="en-US" sz="2400" dirty="0"/>
              <a:t> </a:t>
            </a:r>
            <a:r>
              <a:rPr lang="en-US" altLang="zh-CN" sz="2400" dirty="0"/>
              <a:t>(e.g.,</a:t>
            </a:r>
            <a:r>
              <a:rPr lang="zh-CN" altLang="en-US" sz="2400" dirty="0"/>
              <a:t> </a:t>
            </a:r>
            <a:r>
              <a:rPr lang="en-US" sz="2400" dirty="0"/>
              <a:t>all </a:t>
            </a:r>
            <a:r>
              <a:rPr lang="en-US" sz="2400" dirty="0" err="1"/>
              <a:t>hyperparameters</a:t>
            </a:r>
            <a:r>
              <a:rPr lang="en-US" sz="2400" dirty="0"/>
              <a:t> that control model capacity</a:t>
            </a:r>
            <a:r>
              <a:rPr lang="en-US" altLang="zh-CN" sz="2400" dirty="0"/>
              <a:t>)</a:t>
            </a:r>
            <a:r>
              <a:rPr lang="en-US" sz="2400" dirty="0"/>
              <a:t>. </a:t>
            </a:r>
          </a:p>
          <a:p>
            <a:pPr marL="342900" indent="-342900">
              <a:spcAft>
                <a:spcPts val="600"/>
              </a:spcAft>
              <a:buFont typeface="Arial"/>
              <a:buChar char="•"/>
            </a:pPr>
            <a:r>
              <a:rPr lang="en-US" sz="2400" dirty="0"/>
              <a:t>We split the training data into two disjoint subsets. One of these subsets is used to learn the parameters. The other subset is our validation set, used to estimate the generalization error during or after training, allowing for the </a:t>
            </a:r>
            <a:r>
              <a:rPr lang="en-US" sz="2400" dirty="0" err="1"/>
              <a:t>hyperparameters</a:t>
            </a:r>
            <a:r>
              <a:rPr lang="en-US" sz="2400" dirty="0"/>
              <a:t> to be updated accordingly. </a:t>
            </a:r>
          </a:p>
        </p:txBody>
      </p:sp>
    </p:spTree>
    <p:extLst>
      <p:ext uri="{BB962C8B-B14F-4D97-AF65-F5344CB8AC3E}">
        <p14:creationId xmlns:p14="http://schemas.microsoft.com/office/powerpoint/2010/main" val="3508030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Regularization</a:t>
            </a:r>
            <a:r>
              <a:rPr lang="zh-CN" altLang="en-US" sz="3600" dirty="0"/>
              <a:t> </a:t>
            </a:r>
            <a:r>
              <a:rPr lang="en-US" altLang="zh-CN" sz="3600" dirty="0"/>
              <a:t>in</a:t>
            </a:r>
            <a:r>
              <a:rPr lang="zh-CN" altLang="en-US" sz="3600" dirty="0"/>
              <a:t> </a:t>
            </a:r>
            <a:r>
              <a:rPr lang="en-US" altLang="zh-CN" sz="3600" dirty="0"/>
              <a:t>a</a:t>
            </a:r>
            <a:r>
              <a:rPr lang="zh-CN" altLang="en-US" sz="3600" dirty="0"/>
              <a:t> </a:t>
            </a:r>
            <a:r>
              <a:rPr lang="en-US" altLang="zh-CN" sz="3600" dirty="0"/>
              <a:t>narrow</a:t>
            </a:r>
            <a:r>
              <a:rPr lang="zh-CN" altLang="en-US" sz="3600" dirty="0"/>
              <a:t> </a:t>
            </a:r>
            <a:r>
              <a:rPr lang="en-US" altLang="zh-CN" sz="3600" dirty="0"/>
              <a:t>sense</a:t>
            </a:r>
            <a:endParaRPr lang="en-US" sz="3600" dirty="0"/>
          </a:p>
        </p:txBody>
      </p:sp>
      <p:pic>
        <p:nvPicPr>
          <p:cNvPr id="4" name="Picture 3"/>
          <p:cNvPicPr>
            <a:picLocks noChangeAspect="1"/>
          </p:cNvPicPr>
          <p:nvPr/>
        </p:nvPicPr>
        <p:blipFill>
          <a:blip r:embed="rId3"/>
          <a:stretch>
            <a:fillRect/>
          </a:stretch>
        </p:blipFill>
        <p:spPr>
          <a:xfrm>
            <a:off x="3994817" y="4241249"/>
            <a:ext cx="3869075" cy="2126902"/>
          </a:xfrm>
          <a:prstGeom prst="rect">
            <a:avLst/>
          </a:prstGeom>
        </p:spPr>
      </p:pic>
      <p:pic>
        <p:nvPicPr>
          <p:cNvPr id="6" name="Picture 5"/>
          <p:cNvPicPr>
            <a:picLocks noChangeAspect="1"/>
          </p:cNvPicPr>
          <p:nvPr/>
        </p:nvPicPr>
        <p:blipFill>
          <a:blip r:embed="rId4"/>
          <a:stretch>
            <a:fillRect/>
          </a:stretch>
        </p:blipFill>
        <p:spPr>
          <a:xfrm>
            <a:off x="1070503" y="1346771"/>
            <a:ext cx="6756400" cy="2438400"/>
          </a:xfrm>
          <a:prstGeom prst="rect">
            <a:avLst/>
          </a:prstGeom>
        </p:spPr>
      </p:pic>
      <p:sp>
        <p:nvSpPr>
          <p:cNvPr id="8" name="TextBox 7"/>
          <p:cNvSpPr txBox="1"/>
          <p:nvPr/>
        </p:nvSpPr>
        <p:spPr>
          <a:xfrm>
            <a:off x="1158991" y="4648028"/>
            <a:ext cx="2207013" cy="830997"/>
          </a:xfrm>
          <a:prstGeom prst="rect">
            <a:avLst/>
          </a:prstGeom>
          <a:noFill/>
        </p:spPr>
        <p:txBody>
          <a:bodyPr wrap="square" rtlCol="0">
            <a:spAutoFit/>
          </a:bodyPr>
          <a:lstStyle/>
          <a:p>
            <a:r>
              <a:rPr lang="en-US" sz="2400" dirty="0"/>
              <a:t>M</a:t>
            </a:r>
            <a:r>
              <a:rPr lang="en-US" altLang="zh-CN" sz="2400" dirty="0"/>
              <a:t>otivation:</a:t>
            </a:r>
            <a:endParaRPr lang="en-US" sz="2400" dirty="0"/>
          </a:p>
          <a:p>
            <a:r>
              <a:rPr lang="en-US" sz="2400" dirty="0">
                <a:solidFill>
                  <a:srgbClr val="0000FF"/>
                </a:solidFill>
              </a:rPr>
              <a:t>Occam’s</a:t>
            </a:r>
            <a:r>
              <a:rPr lang="zh-CN" altLang="en-US" sz="2400" dirty="0">
                <a:solidFill>
                  <a:srgbClr val="0000FF"/>
                </a:solidFill>
              </a:rPr>
              <a:t> </a:t>
            </a:r>
            <a:r>
              <a:rPr lang="en-US" altLang="zh-CN" sz="2400" dirty="0">
                <a:solidFill>
                  <a:srgbClr val="0000FF"/>
                </a:solidFill>
              </a:rPr>
              <a:t>Razor</a:t>
            </a:r>
            <a:endParaRPr lang="en-US" sz="2400" dirty="0">
              <a:solidFill>
                <a:srgbClr val="0000FF"/>
              </a:solidFill>
            </a:endParaRPr>
          </a:p>
        </p:txBody>
      </p:sp>
    </p:spTree>
    <p:extLst>
      <p:ext uri="{BB962C8B-B14F-4D97-AF65-F5344CB8AC3E}">
        <p14:creationId xmlns:p14="http://schemas.microsoft.com/office/powerpoint/2010/main" val="4181535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altLang="zh-CN" sz="3600" dirty="0"/>
              <a:t>What is Machine Learning?</a:t>
            </a:r>
          </a:p>
        </p:txBody>
      </p:sp>
      <p:sp>
        <p:nvSpPr>
          <p:cNvPr id="4" name="Rectangle 3"/>
          <p:cNvSpPr/>
          <p:nvPr/>
        </p:nvSpPr>
        <p:spPr>
          <a:xfrm>
            <a:off x="436880" y="1336675"/>
            <a:ext cx="8589645" cy="3353435"/>
          </a:xfrm>
          <a:prstGeom prst="rect">
            <a:avLst/>
          </a:prstGeom>
        </p:spPr>
        <p:txBody>
          <a:bodyPr wrap="square">
            <a:spAutoFit/>
          </a:bodyPr>
          <a:lstStyle/>
          <a:p>
            <a:pPr marL="571500" indent="-571500">
              <a:spcAft>
                <a:spcPts val="1200"/>
              </a:spcAft>
              <a:buFont typeface="Arial" panose="020B0604020202090204"/>
              <a:buChar char="•"/>
            </a:pPr>
            <a:r>
              <a:rPr lang="en-US" sz="4000" baseline="30000" dirty="0"/>
              <a:t>A machine learning algorithm is an algorithm that is able to learn from seen</a:t>
            </a:r>
            <a:r>
              <a:rPr lang="en-US" sz="4000" baseline="30000" dirty="0">
                <a:solidFill>
                  <a:srgbClr val="FF0000"/>
                </a:solidFill>
              </a:rPr>
              <a:t> </a:t>
            </a:r>
            <a:r>
              <a:rPr lang="en-US" sz="4000" baseline="30000" dirty="0">
                <a:solidFill>
                  <a:srgbClr val="000000"/>
                </a:solidFill>
              </a:rPr>
              <a:t>data</a:t>
            </a:r>
            <a:r>
              <a:rPr lang="zh-CN" altLang="en-US" sz="4000" baseline="30000" dirty="0">
                <a:solidFill>
                  <a:srgbClr val="000000"/>
                </a:solidFill>
              </a:rPr>
              <a:t> </a:t>
            </a:r>
            <a:r>
              <a:rPr lang="en-US" altLang="zh-CN" sz="4000" baseline="30000" dirty="0">
                <a:solidFill>
                  <a:srgbClr val="000000"/>
                </a:solidFill>
              </a:rPr>
              <a:t>(</a:t>
            </a:r>
            <a:r>
              <a:rPr lang="en-US" altLang="zh-CN" sz="4000" baseline="30000" dirty="0">
                <a:solidFill>
                  <a:srgbClr val="C00000"/>
                </a:solidFill>
              </a:rPr>
              <a:t>training</a:t>
            </a:r>
            <a:r>
              <a:rPr lang="zh-CN" altLang="en-US" sz="4000" baseline="30000" dirty="0">
                <a:solidFill>
                  <a:srgbClr val="C00000"/>
                </a:solidFill>
              </a:rPr>
              <a:t> </a:t>
            </a:r>
            <a:r>
              <a:rPr lang="en-US" altLang="zh-CN" sz="4000" baseline="30000" dirty="0">
                <a:solidFill>
                  <a:srgbClr val="C00000"/>
                </a:solidFill>
              </a:rPr>
              <a:t>data</a:t>
            </a:r>
            <a:r>
              <a:rPr lang="en-US" altLang="zh-CN" sz="4000" baseline="30000" dirty="0">
                <a:solidFill>
                  <a:srgbClr val="000000"/>
                </a:solidFill>
              </a:rPr>
              <a:t>)</a:t>
            </a:r>
            <a:r>
              <a:rPr lang="zh-CN" altLang="en-US" sz="4000" baseline="30000" dirty="0"/>
              <a:t>, </a:t>
            </a:r>
            <a:r>
              <a:rPr lang="en-US" altLang="zh-CN" sz="4000" baseline="30000" dirty="0"/>
              <a:t>and</a:t>
            </a:r>
            <a:r>
              <a:rPr lang="zh-CN" altLang="en-US" sz="4000" baseline="30000" dirty="0"/>
              <a:t> </a:t>
            </a:r>
            <a:r>
              <a:rPr lang="en-US" altLang="zh-CN" sz="4000" baseline="30000" dirty="0"/>
              <a:t>predict</a:t>
            </a:r>
            <a:r>
              <a:rPr lang="zh-CN" altLang="en-US" sz="4000" baseline="30000" dirty="0"/>
              <a:t> </a:t>
            </a:r>
            <a:r>
              <a:rPr lang="en-US" altLang="zh-CN" sz="4000" baseline="30000" dirty="0"/>
              <a:t>on</a:t>
            </a:r>
            <a:r>
              <a:rPr lang="zh-CN" altLang="en-US" sz="4000" baseline="30000" dirty="0"/>
              <a:t> </a:t>
            </a:r>
            <a:r>
              <a:rPr lang="en-US" altLang="zh-CN" sz="4000" baseline="30000" dirty="0"/>
              <a:t>new, previously unseen data (</a:t>
            </a:r>
            <a:r>
              <a:rPr lang="en-US" altLang="zh-CN" sz="4000" baseline="30000" dirty="0">
                <a:solidFill>
                  <a:srgbClr val="C00000"/>
                </a:solidFill>
              </a:rPr>
              <a:t>test</a:t>
            </a:r>
            <a:r>
              <a:rPr lang="zh-CN" altLang="en-US" sz="4000" baseline="30000" dirty="0">
                <a:solidFill>
                  <a:srgbClr val="C00000"/>
                </a:solidFill>
              </a:rPr>
              <a:t> </a:t>
            </a:r>
            <a:r>
              <a:rPr lang="en-US" altLang="zh-CN" sz="4000" baseline="30000" dirty="0">
                <a:solidFill>
                  <a:srgbClr val="C00000"/>
                </a:solidFill>
              </a:rPr>
              <a:t>data</a:t>
            </a:r>
            <a:r>
              <a:rPr lang="en-US" altLang="zh-CN" sz="4000" baseline="30000" dirty="0"/>
              <a:t>)</a:t>
            </a:r>
            <a:r>
              <a:rPr lang="en-US" sz="4000" baseline="30000" dirty="0"/>
              <a:t>.</a:t>
            </a:r>
          </a:p>
          <a:p>
            <a:pPr marL="571500" indent="-571500">
              <a:spcAft>
                <a:spcPts val="1200"/>
              </a:spcAft>
              <a:buFont typeface="Arial" panose="020B0604020202090204"/>
              <a:buChar char="•"/>
            </a:pPr>
            <a:r>
              <a:rPr lang="en-US" sz="4000" baseline="30000" dirty="0"/>
              <a:t>Machine learning allows us to tackle tasks that are too difficult to solve with</a:t>
            </a:r>
            <a:r>
              <a:rPr lang="en-US" sz="4000" baseline="30000" dirty="0">
                <a:solidFill>
                  <a:srgbClr val="C00000"/>
                </a:solidFill>
              </a:rPr>
              <a:t> </a:t>
            </a:r>
            <a:r>
              <a:rPr lang="zh-CN" altLang="en-US" sz="4000" baseline="30000" dirty="0">
                <a:solidFill>
                  <a:srgbClr val="C00000"/>
                </a:solidFill>
              </a:rPr>
              <a:t>fix</a:t>
            </a:r>
            <a:r>
              <a:rPr lang="en-US" sz="4000" baseline="30000" dirty="0">
                <a:solidFill>
                  <a:srgbClr val="C00000"/>
                </a:solidFill>
              </a:rPr>
              <a:t>ed programs</a:t>
            </a:r>
            <a:r>
              <a:rPr lang="zh-CN" altLang="en-US" sz="4000" baseline="30000" dirty="0">
                <a:solidFill>
                  <a:srgbClr val="C00000"/>
                </a:solidFill>
              </a:rPr>
              <a:t> </a:t>
            </a:r>
            <a:r>
              <a:rPr lang="en-US" altLang="zh-CN" sz="4000" baseline="30000" dirty="0">
                <a:solidFill>
                  <a:srgbClr val="C00000"/>
                </a:solidFill>
              </a:rPr>
              <a:t>(rules)</a:t>
            </a:r>
            <a:r>
              <a:rPr lang="en-US" sz="4000" baseline="30000" dirty="0"/>
              <a:t> written and designed by human beings. </a:t>
            </a:r>
          </a:p>
          <a:p>
            <a:endParaRPr lang="en-US" sz="3600" dirty="0"/>
          </a:p>
        </p:txBody>
      </p:sp>
      <p:sp>
        <p:nvSpPr>
          <p:cNvPr id="6" name="Text Box 5"/>
          <p:cNvSpPr txBox="1"/>
          <p:nvPr/>
        </p:nvSpPr>
        <p:spPr>
          <a:xfrm>
            <a:off x="1259205" y="4435475"/>
            <a:ext cx="7122795" cy="521970"/>
          </a:xfrm>
          <a:prstGeom prst="rect">
            <a:avLst/>
          </a:prstGeom>
          <a:noFill/>
        </p:spPr>
        <p:txBody>
          <a:bodyPr wrap="square" rtlCol="0" anchor="t">
            <a:spAutoFit/>
          </a:bodyPr>
          <a:lstStyle/>
          <a:p>
            <a:r>
              <a:rPr lang="en-US" sz="2800" b="1" dirty="0"/>
              <a:t>Using data  </a:t>
            </a:r>
            <a:r>
              <a:rPr lang="en-US" sz="2800" dirty="0"/>
              <a:t>for</a:t>
            </a:r>
            <a:r>
              <a:rPr lang="en-US" sz="2800" b="1" dirty="0"/>
              <a:t> answering questions</a:t>
            </a:r>
          </a:p>
        </p:txBody>
      </p:sp>
      <p:sp>
        <p:nvSpPr>
          <p:cNvPr id="7" name="Left Brace 6"/>
          <p:cNvSpPr/>
          <p:nvPr/>
        </p:nvSpPr>
        <p:spPr>
          <a:xfrm rot="16200000">
            <a:off x="2179320" y="4029710"/>
            <a:ext cx="218440" cy="1910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p:cNvSpPr/>
          <p:nvPr/>
        </p:nvSpPr>
        <p:spPr>
          <a:xfrm rot="16200000">
            <a:off x="5577205" y="3190875"/>
            <a:ext cx="196215" cy="3566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 Box 8"/>
          <p:cNvSpPr txBox="1"/>
          <p:nvPr/>
        </p:nvSpPr>
        <p:spPr>
          <a:xfrm>
            <a:off x="1623695" y="5218430"/>
            <a:ext cx="1447165" cy="460375"/>
          </a:xfrm>
          <a:prstGeom prst="rect">
            <a:avLst/>
          </a:prstGeom>
          <a:noFill/>
        </p:spPr>
        <p:txBody>
          <a:bodyPr wrap="square" rtlCol="0" anchor="t">
            <a:spAutoFit/>
          </a:bodyPr>
          <a:lstStyle/>
          <a:p>
            <a:r>
              <a:rPr lang="en-US" sz="2400" b="1">
                <a:solidFill>
                  <a:srgbClr val="C00000"/>
                </a:solidFill>
              </a:rPr>
              <a:t>Training</a:t>
            </a:r>
          </a:p>
        </p:txBody>
      </p:sp>
      <p:sp>
        <p:nvSpPr>
          <p:cNvPr id="10" name="Text Box 9"/>
          <p:cNvSpPr txBox="1"/>
          <p:nvPr/>
        </p:nvSpPr>
        <p:spPr>
          <a:xfrm>
            <a:off x="5049520" y="5218430"/>
            <a:ext cx="1850390" cy="460375"/>
          </a:xfrm>
          <a:prstGeom prst="rect">
            <a:avLst/>
          </a:prstGeom>
          <a:noFill/>
        </p:spPr>
        <p:txBody>
          <a:bodyPr wrap="square" rtlCol="0" anchor="t">
            <a:spAutoFit/>
          </a:bodyPr>
          <a:lstStyle/>
          <a:p>
            <a:r>
              <a:rPr lang="en-US" sz="2400" b="1">
                <a:solidFill>
                  <a:srgbClr val="C00000"/>
                </a:solidFill>
              </a:rPr>
              <a:t>Predicting </a:t>
            </a:r>
          </a:p>
        </p:txBody>
      </p:sp>
    </p:spTree>
    <p:extLst>
      <p:ext uri="{BB962C8B-B14F-4D97-AF65-F5344CB8AC3E}">
        <p14:creationId xmlns:p14="http://schemas.microsoft.com/office/powerpoint/2010/main" val="3963149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Regularization in a broad sense</a:t>
            </a:r>
          </a:p>
        </p:txBody>
      </p:sp>
      <p:sp>
        <p:nvSpPr>
          <p:cNvPr id="3" name="Rectangle 2"/>
          <p:cNvSpPr/>
          <p:nvPr/>
        </p:nvSpPr>
        <p:spPr>
          <a:xfrm>
            <a:off x="628814" y="1256487"/>
            <a:ext cx="7619743" cy="5324535"/>
          </a:xfrm>
          <a:prstGeom prst="rect">
            <a:avLst/>
          </a:prstGeom>
        </p:spPr>
        <p:txBody>
          <a:bodyPr wrap="square">
            <a:spAutoFit/>
          </a:bodyPr>
          <a:lstStyle/>
          <a:p>
            <a:pPr marL="571500" indent="-571500">
              <a:spcAft>
                <a:spcPts val="1200"/>
              </a:spcAft>
              <a:buFont typeface="Arial"/>
              <a:buChar char="•"/>
            </a:pPr>
            <a:r>
              <a:rPr lang="en-US" sz="3600" baseline="30000" dirty="0"/>
              <a:t>Regularization is any modification we make to a learning algorithm that is intended to </a:t>
            </a:r>
            <a:r>
              <a:rPr lang="en-US" sz="3600" baseline="30000" dirty="0">
                <a:solidFill>
                  <a:srgbClr val="FF0000"/>
                </a:solidFill>
              </a:rPr>
              <a:t>reduce its generalization error but not its training error</a:t>
            </a:r>
            <a:r>
              <a:rPr lang="en-US" sz="3600" baseline="30000" dirty="0"/>
              <a:t>.</a:t>
            </a:r>
          </a:p>
          <a:p>
            <a:pPr marL="571500" indent="-571500">
              <a:spcAft>
                <a:spcPts val="1200"/>
              </a:spcAft>
              <a:buFont typeface="Arial"/>
              <a:buChar char="•"/>
            </a:pPr>
            <a:r>
              <a:rPr lang="en-US" sz="3600" baseline="30000" dirty="0"/>
              <a:t>Regularization</a:t>
            </a:r>
            <a:r>
              <a:rPr lang="zh-CN" altLang="en-US" sz="3600" baseline="30000" dirty="0"/>
              <a:t> </a:t>
            </a:r>
            <a:r>
              <a:rPr lang="en-US" altLang="zh-CN" sz="3600" baseline="30000" dirty="0"/>
              <a:t>controls</a:t>
            </a:r>
            <a:r>
              <a:rPr lang="zh-CN" altLang="en-US" sz="3600" baseline="30000" dirty="0"/>
              <a:t> </a:t>
            </a:r>
            <a:r>
              <a:rPr lang="en-US" altLang="zh-CN" sz="3600" baseline="30000" dirty="0"/>
              <a:t>a</a:t>
            </a:r>
            <a:r>
              <a:rPr lang="zh-CN" altLang="en-US" sz="3600" baseline="30000" dirty="0"/>
              <a:t> </a:t>
            </a:r>
            <a:r>
              <a:rPr lang="en-US" altLang="zh-CN" sz="3600" baseline="30000" dirty="0"/>
              <a:t>model’s</a:t>
            </a:r>
            <a:r>
              <a:rPr lang="zh-CN" altLang="en-US" sz="3600" baseline="30000" dirty="0"/>
              <a:t> </a:t>
            </a:r>
            <a:r>
              <a:rPr lang="en-US" altLang="zh-CN" sz="3600" baseline="30000" dirty="0"/>
              <a:t>capacity</a:t>
            </a:r>
            <a:r>
              <a:rPr lang="zh-CN" altLang="en-US" sz="3600" baseline="30000" dirty="0"/>
              <a:t> </a:t>
            </a:r>
            <a:r>
              <a:rPr lang="en-US" altLang="zh-CN" sz="3600" baseline="30000" dirty="0"/>
              <a:t>by</a:t>
            </a:r>
            <a:r>
              <a:rPr lang="zh-CN" altLang="en-US" sz="3600" baseline="30000" dirty="0"/>
              <a:t> </a:t>
            </a:r>
            <a:r>
              <a:rPr lang="en-US" altLang="zh-CN" sz="3600" baseline="30000" dirty="0"/>
              <a:t>expressing </a:t>
            </a:r>
            <a:r>
              <a:rPr lang="en-US" altLang="zh-CN" sz="3600" baseline="30000" dirty="0">
                <a:solidFill>
                  <a:srgbClr val="FF0000"/>
                </a:solidFill>
              </a:rPr>
              <a:t>preferences </a:t>
            </a:r>
            <a:r>
              <a:rPr lang="en-US" altLang="zh-CN" sz="3600" baseline="30000" dirty="0"/>
              <a:t>for different solutions, both implicitly and explicitly </a:t>
            </a:r>
          </a:p>
          <a:p>
            <a:pPr marL="571500" indent="-571500">
              <a:spcAft>
                <a:spcPts val="1200"/>
              </a:spcAft>
              <a:buFont typeface="Arial"/>
              <a:buChar char="•"/>
            </a:pPr>
            <a:r>
              <a:rPr lang="en-US" altLang="zh-CN" sz="3600" baseline="30000" dirty="0"/>
              <a:t>Neural</a:t>
            </a:r>
            <a:r>
              <a:rPr lang="zh-CN" altLang="en-US" sz="3600" baseline="30000" dirty="0"/>
              <a:t> </a:t>
            </a:r>
            <a:r>
              <a:rPr lang="en-US" altLang="zh-CN" sz="3600" baseline="30000" dirty="0"/>
              <a:t>networks</a:t>
            </a:r>
            <a:r>
              <a:rPr lang="zh-CN" altLang="en-US" sz="3600" baseline="30000" dirty="0"/>
              <a:t> </a:t>
            </a:r>
            <a:r>
              <a:rPr lang="en-US" altLang="zh-CN" sz="3600" baseline="30000" dirty="0"/>
              <a:t>are</a:t>
            </a:r>
            <a:r>
              <a:rPr lang="zh-CN" altLang="en-US" sz="3600" baseline="30000" dirty="0"/>
              <a:t> </a:t>
            </a:r>
            <a:r>
              <a:rPr lang="en-US" altLang="zh-CN" sz="3600" baseline="30000" dirty="0"/>
              <a:t>usually</a:t>
            </a:r>
            <a:r>
              <a:rPr lang="zh-CN" altLang="en-US" sz="3600" baseline="30000" dirty="0"/>
              <a:t> </a:t>
            </a:r>
            <a:r>
              <a:rPr lang="en-US" altLang="zh-CN" sz="3600" baseline="30000" dirty="0"/>
              <a:t>regularized</a:t>
            </a:r>
            <a:r>
              <a:rPr lang="zh-CN" altLang="en-US" sz="3600" baseline="30000" dirty="0"/>
              <a:t> </a:t>
            </a:r>
            <a:r>
              <a:rPr lang="en-US" altLang="zh-CN" sz="3600" baseline="30000" dirty="0">
                <a:solidFill>
                  <a:srgbClr val="FF0000"/>
                </a:solidFill>
              </a:rPr>
              <a:t>implicitly</a:t>
            </a:r>
            <a:r>
              <a:rPr lang="zh-CN" altLang="en-US" sz="3600" baseline="30000" dirty="0">
                <a:solidFill>
                  <a:srgbClr val="FF0000"/>
                </a:solidFill>
              </a:rPr>
              <a:t> </a:t>
            </a:r>
            <a:r>
              <a:rPr lang="en-US" altLang="zh-CN" sz="3600" baseline="30000" dirty="0"/>
              <a:t>in</a:t>
            </a:r>
            <a:r>
              <a:rPr lang="zh-CN" altLang="en-US" sz="3600" baseline="30000" dirty="0"/>
              <a:t> </a:t>
            </a:r>
            <a:r>
              <a:rPr lang="en-US" altLang="zh-CN" sz="3600" baseline="30000" dirty="0"/>
              <a:t>many</a:t>
            </a:r>
            <a:r>
              <a:rPr lang="zh-CN" altLang="en-US" sz="3600" baseline="30000" dirty="0"/>
              <a:t> </a:t>
            </a:r>
            <a:r>
              <a:rPr lang="en-US" altLang="zh-CN" sz="3600" baseline="30000" dirty="0"/>
              <a:t>ways</a:t>
            </a:r>
            <a:r>
              <a:rPr lang="zh-CN" altLang="en-US" sz="3600" baseline="30000" dirty="0"/>
              <a:t> </a:t>
            </a:r>
            <a:r>
              <a:rPr lang="en-US" altLang="zh-CN" sz="3600" baseline="30000" dirty="0"/>
              <a:t>(e.g.</a:t>
            </a:r>
            <a:r>
              <a:rPr lang="zh-CN" altLang="en-US" sz="3600" baseline="30000" dirty="0"/>
              <a:t> </a:t>
            </a:r>
            <a:r>
              <a:rPr lang="en-US" altLang="zh-CN" sz="3600" baseline="30000" dirty="0"/>
              <a:t>dropout,</a:t>
            </a:r>
            <a:r>
              <a:rPr lang="zh-CN" altLang="en-US" sz="3600" baseline="30000" dirty="0"/>
              <a:t> </a:t>
            </a:r>
            <a:r>
              <a:rPr lang="en-US" altLang="zh-CN" sz="3600" baseline="30000" dirty="0"/>
              <a:t>data</a:t>
            </a:r>
            <a:r>
              <a:rPr lang="zh-CN" altLang="en-US" sz="3600" baseline="30000" dirty="0"/>
              <a:t> </a:t>
            </a:r>
            <a:r>
              <a:rPr lang="en-US" altLang="zh-CN" sz="3600" baseline="30000" dirty="0"/>
              <a:t>augmentation,</a:t>
            </a:r>
            <a:r>
              <a:rPr lang="zh-CN" altLang="en-US" sz="3600" baseline="30000" dirty="0"/>
              <a:t> </a:t>
            </a:r>
            <a:r>
              <a:rPr lang="en-US" altLang="zh-CN" sz="3600" baseline="30000" dirty="0"/>
              <a:t>early</a:t>
            </a:r>
            <a:r>
              <a:rPr lang="zh-CN" altLang="en-US" sz="3600" baseline="30000" dirty="0"/>
              <a:t> </a:t>
            </a:r>
            <a:r>
              <a:rPr lang="en-US" altLang="zh-CN" sz="3600" baseline="30000" dirty="0"/>
              <a:t>stopping)</a:t>
            </a:r>
          </a:p>
          <a:p>
            <a:pPr>
              <a:spcAft>
                <a:spcPts val="1200"/>
              </a:spcAft>
            </a:pPr>
            <a:endParaRPr lang="en-US" altLang="zh-CN" sz="3600" baseline="30000" dirty="0"/>
          </a:p>
          <a:p>
            <a:pPr marL="571500" indent="-571500">
              <a:buFont typeface="Arial"/>
              <a:buChar char="•"/>
            </a:pPr>
            <a:endParaRPr lang="en-US" sz="3600" baseline="30000" dirty="0"/>
          </a:p>
          <a:p>
            <a:pPr marL="571500" indent="-571500">
              <a:buFont typeface="Arial"/>
              <a:buChar char="•"/>
            </a:pPr>
            <a:endParaRPr lang="en-US" sz="3600" dirty="0"/>
          </a:p>
        </p:txBody>
      </p:sp>
    </p:spTree>
    <p:extLst>
      <p:ext uri="{BB962C8B-B14F-4D97-AF65-F5344CB8AC3E}">
        <p14:creationId xmlns:p14="http://schemas.microsoft.com/office/powerpoint/2010/main" val="1619297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Image Classification</a:t>
            </a:r>
          </a:p>
        </p:txBody>
      </p:sp>
    </p:spTree>
    <p:extLst>
      <p:ext uri="{BB962C8B-B14F-4D97-AF65-F5344CB8AC3E}">
        <p14:creationId xmlns:p14="http://schemas.microsoft.com/office/powerpoint/2010/main" val="1992369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altLang="zh-CN" sz="3600" dirty="0"/>
              <a:t>Image</a:t>
            </a:r>
            <a:r>
              <a:rPr lang="zh-CN" altLang="en-US" sz="3600" dirty="0"/>
              <a:t> </a:t>
            </a:r>
            <a:r>
              <a:rPr lang="en-US" altLang="zh-CN" sz="3600" dirty="0"/>
              <a:t>Classification</a:t>
            </a:r>
          </a:p>
        </p:txBody>
      </p:sp>
      <p:pic>
        <p:nvPicPr>
          <p:cNvPr id="4" name="Picture 3"/>
          <p:cNvPicPr>
            <a:picLocks noChangeAspect="1"/>
          </p:cNvPicPr>
          <p:nvPr/>
        </p:nvPicPr>
        <p:blipFill rotWithShape="1">
          <a:blip r:embed="rId3"/>
          <a:srcRect r="35252"/>
          <a:stretch/>
        </p:blipFill>
        <p:spPr>
          <a:xfrm>
            <a:off x="0" y="1630305"/>
            <a:ext cx="4820459" cy="3597390"/>
          </a:xfrm>
          <a:prstGeom prst="rect">
            <a:avLst/>
          </a:prstGeom>
        </p:spPr>
      </p:pic>
      <p:pic>
        <p:nvPicPr>
          <p:cNvPr id="30722" name="Picture 2" descr="How canines capture your heart: scientists explain puppy dog eyes | Animal  behaviour | The Guardian">
            <a:extLst>
              <a:ext uri="{FF2B5EF4-FFF2-40B4-BE49-F238E27FC236}">
                <a16:creationId xmlns:a16="http://schemas.microsoft.com/office/drawing/2014/main" id="{2C0E70C4-66FB-8549-9568-F057FF2AD9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2" y="1912208"/>
            <a:ext cx="4044779" cy="30335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895B64-F093-F445-8F5B-A90B4EE11EDA}"/>
              </a:ext>
            </a:extLst>
          </p:cNvPr>
          <p:cNvSpPr/>
          <p:nvPr/>
        </p:nvSpPr>
        <p:spPr>
          <a:xfrm>
            <a:off x="2410229" y="5532437"/>
            <a:ext cx="685637" cy="584775"/>
          </a:xfrm>
          <a:prstGeom prst="rect">
            <a:avLst/>
          </a:prstGeom>
        </p:spPr>
        <p:txBody>
          <a:bodyPr wrap="none">
            <a:spAutoFit/>
          </a:bodyPr>
          <a:lstStyle/>
          <a:p>
            <a:r>
              <a:rPr lang="en-US" sz="3200" dirty="0"/>
              <a:t>cat</a:t>
            </a:r>
            <a:endParaRPr lang="en-CN" sz="3200" dirty="0"/>
          </a:p>
        </p:txBody>
      </p:sp>
      <p:sp>
        <p:nvSpPr>
          <p:cNvPr id="6" name="Rectangle 5">
            <a:extLst>
              <a:ext uri="{FF2B5EF4-FFF2-40B4-BE49-F238E27FC236}">
                <a16:creationId xmlns:a16="http://schemas.microsoft.com/office/drawing/2014/main" id="{9E2FEE92-7BA0-2144-A018-938EBB739F02}"/>
              </a:ext>
            </a:extLst>
          </p:cNvPr>
          <p:cNvSpPr/>
          <p:nvPr/>
        </p:nvSpPr>
        <p:spPr>
          <a:xfrm>
            <a:off x="6659342" y="5388275"/>
            <a:ext cx="811441" cy="584775"/>
          </a:xfrm>
          <a:prstGeom prst="rect">
            <a:avLst/>
          </a:prstGeom>
        </p:spPr>
        <p:txBody>
          <a:bodyPr wrap="none">
            <a:spAutoFit/>
          </a:bodyPr>
          <a:lstStyle/>
          <a:p>
            <a:r>
              <a:rPr lang="en-US" altLang="zh-CN" sz="3200" dirty="0"/>
              <a:t>dog</a:t>
            </a:r>
            <a:endParaRPr lang="en-CN" sz="3200" dirty="0"/>
          </a:p>
        </p:txBody>
      </p:sp>
    </p:spTree>
    <p:extLst>
      <p:ext uri="{BB962C8B-B14F-4D97-AF65-F5344CB8AC3E}">
        <p14:creationId xmlns:p14="http://schemas.microsoft.com/office/powerpoint/2010/main" val="3255198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altLang="zh-CN" sz="3600" dirty="0"/>
              <a:t>Image</a:t>
            </a:r>
            <a:r>
              <a:rPr lang="zh-CN" altLang="en-US" sz="3600" dirty="0"/>
              <a:t> </a:t>
            </a:r>
            <a:r>
              <a:rPr lang="en-US" altLang="zh-CN" sz="3600" dirty="0"/>
              <a:t>Classification</a:t>
            </a:r>
          </a:p>
        </p:txBody>
      </p:sp>
      <p:pic>
        <p:nvPicPr>
          <p:cNvPr id="3" name="Picture 2">
            <a:extLst>
              <a:ext uri="{FF2B5EF4-FFF2-40B4-BE49-F238E27FC236}">
                <a16:creationId xmlns:a16="http://schemas.microsoft.com/office/drawing/2014/main" id="{362D520C-9779-5447-AE15-F19B5F68A7EA}"/>
              </a:ext>
            </a:extLst>
          </p:cNvPr>
          <p:cNvPicPr>
            <a:picLocks noChangeAspect="1"/>
          </p:cNvPicPr>
          <p:nvPr/>
        </p:nvPicPr>
        <p:blipFill>
          <a:blip r:embed="rId3"/>
          <a:stretch>
            <a:fillRect/>
          </a:stretch>
        </p:blipFill>
        <p:spPr>
          <a:xfrm>
            <a:off x="628650" y="1325563"/>
            <a:ext cx="7886700" cy="4594545"/>
          </a:xfrm>
          <a:prstGeom prst="rect">
            <a:avLst/>
          </a:prstGeom>
        </p:spPr>
      </p:pic>
    </p:spTree>
    <p:extLst>
      <p:ext uri="{BB962C8B-B14F-4D97-AF65-F5344CB8AC3E}">
        <p14:creationId xmlns:p14="http://schemas.microsoft.com/office/powerpoint/2010/main" val="3980741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altLang="zh-CN" sz="3600" dirty="0"/>
              <a:t>Challenges</a:t>
            </a:r>
          </a:p>
        </p:txBody>
      </p:sp>
      <p:pic>
        <p:nvPicPr>
          <p:cNvPr id="4" name="Picture 3">
            <a:extLst>
              <a:ext uri="{FF2B5EF4-FFF2-40B4-BE49-F238E27FC236}">
                <a16:creationId xmlns:a16="http://schemas.microsoft.com/office/drawing/2014/main" id="{7B3C4D91-D204-5843-B30C-D249C0664E3B}"/>
              </a:ext>
            </a:extLst>
          </p:cNvPr>
          <p:cNvPicPr>
            <a:picLocks noChangeAspect="1"/>
          </p:cNvPicPr>
          <p:nvPr/>
        </p:nvPicPr>
        <p:blipFill rotWithShape="1">
          <a:blip r:embed="rId3"/>
          <a:srcRect t="3915"/>
          <a:stretch/>
        </p:blipFill>
        <p:spPr>
          <a:xfrm>
            <a:off x="0" y="1970690"/>
            <a:ext cx="9144000" cy="4059483"/>
          </a:xfrm>
          <a:prstGeom prst="rect">
            <a:avLst/>
          </a:prstGeom>
        </p:spPr>
      </p:pic>
    </p:spTree>
    <p:extLst>
      <p:ext uri="{BB962C8B-B14F-4D97-AF65-F5344CB8AC3E}">
        <p14:creationId xmlns:p14="http://schemas.microsoft.com/office/powerpoint/2010/main" val="4089885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7E42-709B-274C-99CC-E0D04E87E582}"/>
              </a:ext>
            </a:extLst>
          </p:cNvPr>
          <p:cNvSpPr>
            <a:spLocks noGrp="1"/>
          </p:cNvSpPr>
          <p:nvPr>
            <p:ph type="title"/>
          </p:nvPr>
        </p:nvSpPr>
        <p:spPr/>
        <p:txBody>
          <a:bodyPr/>
          <a:lstStyle/>
          <a:p>
            <a:r>
              <a:rPr lang="en-US" altLang="zh-CN" dirty="0"/>
              <a:t>Image</a:t>
            </a:r>
            <a:r>
              <a:rPr lang="zh-CN" altLang="en-US" dirty="0"/>
              <a:t> </a:t>
            </a:r>
            <a:r>
              <a:rPr lang="en-US" altLang="zh-CN" dirty="0"/>
              <a:t>Classifier</a:t>
            </a:r>
            <a:endParaRPr lang="en-CN" dirty="0"/>
          </a:p>
        </p:txBody>
      </p:sp>
      <p:pic>
        <p:nvPicPr>
          <p:cNvPr id="6" name="Picture 5">
            <a:extLst>
              <a:ext uri="{FF2B5EF4-FFF2-40B4-BE49-F238E27FC236}">
                <a16:creationId xmlns:a16="http://schemas.microsoft.com/office/drawing/2014/main" id="{6C2B7BFC-8629-4B44-95B9-A74067807260}"/>
              </a:ext>
            </a:extLst>
          </p:cNvPr>
          <p:cNvPicPr>
            <a:picLocks noChangeAspect="1"/>
          </p:cNvPicPr>
          <p:nvPr/>
        </p:nvPicPr>
        <p:blipFill>
          <a:blip r:embed="rId2"/>
          <a:stretch>
            <a:fillRect/>
          </a:stretch>
        </p:blipFill>
        <p:spPr>
          <a:xfrm>
            <a:off x="457200" y="1690689"/>
            <a:ext cx="7803318" cy="3804645"/>
          </a:xfrm>
          <a:prstGeom prst="rect">
            <a:avLst/>
          </a:prstGeom>
        </p:spPr>
      </p:pic>
    </p:spTree>
    <p:extLst>
      <p:ext uri="{BB962C8B-B14F-4D97-AF65-F5344CB8AC3E}">
        <p14:creationId xmlns:p14="http://schemas.microsoft.com/office/powerpoint/2010/main" val="1312079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C069-0E9C-8841-A755-922C2935B5E4}"/>
              </a:ext>
            </a:extLst>
          </p:cNvPr>
          <p:cNvSpPr>
            <a:spLocks noGrp="1"/>
          </p:cNvSpPr>
          <p:nvPr>
            <p:ph type="title"/>
          </p:nvPr>
        </p:nvSpPr>
        <p:spPr/>
        <p:txBody>
          <a:bodyPr/>
          <a:lstStyle/>
          <a:p>
            <a:r>
              <a:rPr lang="en-US" altLang="zh-CN" dirty="0"/>
              <a:t>Approach</a:t>
            </a:r>
            <a:endParaRPr lang="en-CN" dirty="0"/>
          </a:p>
        </p:txBody>
      </p:sp>
      <p:pic>
        <p:nvPicPr>
          <p:cNvPr id="4" name="Picture 3">
            <a:extLst>
              <a:ext uri="{FF2B5EF4-FFF2-40B4-BE49-F238E27FC236}">
                <a16:creationId xmlns:a16="http://schemas.microsoft.com/office/drawing/2014/main" id="{02A849BC-3759-BB40-AEF2-B97DABCF9026}"/>
              </a:ext>
            </a:extLst>
          </p:cNvPr>
          <p:cNvPicPr>
            <a:picLocks noChangeAspect="1"/>
          </p:cNvPicPr>
          <p:nvPr/>
        </p:nvPicPr>
        <p:blipFill>
          <a:blip r:embed="rId2"/>
          <a:stretch>
            <a:fillRect/>
          </a:stretch>
        </p:blipFill>
        <p:spPr>
          <a:xfrm>
            <a:off x="308919" y="1925417"/>
            <a:ext cx="8614767" cy="4314746"/>
          </a:xfrm>
          <a:prstGeom prst="rect">
            <a:avLst/>
          </a:prstGeom>
        </p:spPr>
      </p:pic>
    </p:spTree>
    <p:extLst>
      <p:ext uri="{BB962C8B-B14F-4D97-AF65-F5344CB8AC3E}">
        <p14:creationId xmlns:p14="http://schemas.microsoft.com/office/powerpoint/2010/main" val="4246360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Nearest Neighbor Classifier</a:t>
            </a:r>
          </a:p>
        </p:txBody>
      </p:sp>
    </p:spTree>
    <p:extLst>
      <p:ext uri="{BB962C8B-B14F-4D97-AF65-F5344CB8AC3E}">
        <p14:creationId xmlns:p14="http://schemas.microsoft.com/office/powerpoint/2010/main" val="3499543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5EA5-892D-7745-97DD-DE97B4C7D308}"/>
              </a:ext>
            </a:extLst>
          </p:cNvPr>
          <p:cNvSpPr>
            <a:spLocks noGrp="1"/>
          </p:cNvSpPr>
          <p:nvPr>
            <p:ph type="title"/>
          </p:nvPr>
        </p:nvSpPr>
        <p:spPr/>
        <p:txBody>
          <a:bodyPr/>
          <a:lstStyle/>
          <a:p>
            <a:r>
              <a:rPr lang="en-US" altLang="zh-CN" dirty="0"/>
              <a:t>Classifier:</a:t>
            </a:r>
            <a:r>
              <a:rPr lang="zh-CN" altLang="en-US" dirty="0"/>
              <a:t> </a:t>
            </a:r>
            <a:r>
              <a:rPr lang="en-US" altLang="zh-CN" dirty="0"/>
              <a:t>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A3EAA8CC-6CBA-D148-8A13-122132A7F4F7}"/>
              </a:ext>
            </a:extLst>
          </p:cNvPr>
          <p:cNvPicPr>
            <a:picLocks noChangeAspect="1"/>
          </p:cNvPicPr>
          <p:nvPr/>
        </p:nvPicPr>
        <p:blipFill>
          <a:blip r:embed="rId2"/>
          <a:stretch>
            <a:fillRect/>
          </a:stretch>
        </p:blipFill>
        <p:spPr>
          <a:xfrm>
            <a:off x="852616" y="2173828"/>
            <a:ext cx="7438768" cy="3160761"/>
          </a:xfrm>
          <a:prstGeom prst="rect">
            <a:avLst/>
          </a:prstGeom>
        </p:spPr>
      </p:pic>
    </p:spTree>
    <p:extLst>
      <p:ext uri="{BB962C8B-B14F-4D97-AF65-F5344CB8AC3E}">
        <p14:creationId xmlns:p14="http://schemas.microsoft.com/office/powerpoint/2010/main" val="1782372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4789-1590-B741-ACB6-D68B75E9FB78}"/>
              </a:ext>
            </a:extLst>
          </p:cNvPr>
          <p:cNvSpPr>
            <a:spLocks noGrp="1"/>
          </p:cNvSpPr>
          <p:nvPr>
            <p:ph type="title"/>
          </p:nvPr>
        </p:nvSpPr>
        <p:spPr/>
        <p:txBody>
          <a:bodyPr/>
          <a:lstStyle/>
          <a:p>
            <a:r>
              <a:rPr lang="en-US" altLang="zh-CN" dirty="0"/>
              <a:t>Classifier:</a:t>
            </a:r>
            <a:r>
              <a:rPr lang="zh-CN" altLang="en-US" dirty="0"/>
              <a:t> </a:t>
            </a:r>
            <a:r>
              <a:rPr lang="en-US" altLang="zh-CN" dirty="0"/>
              <a:t>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FC6675CA-C10A-604E-86C4-AB794801E0E4}"/>
              </a:ext>
            </a:extLst>
          </p:cNvPr>
          <p:cNvPicPr>
            <a:picLocks noChangeAspect="1"/>
          </p:cNvPicPr>
          <p:nvPr/>
        </p:nvPicPr>
        <p:blipFill>
          <a:blip r:embed="rId2"/>
          <a:stretch>
            <a:fillRect/>
          </a:stretch>
        </p:blipFill>
        <p:spPr>
          <a:xfrm>
            <a:off x="628650" y="1919544"/>
            <a:ext cx="7376984" cy="4457268"/>
          </a:xfrm>
          <a:prstGeom prst="rect">
            <a:avLst/>
          </a:prstGeom>
        </p:spPr>
      </p:pic>
    </p:spTree>
    <p:extLst>
      <p:ext uri="{BB962C8B-B14F-4D97-AF65-F5344CB8AC3E}">
        <p14:creationId xmlns:p14="http://schemas.microsoft.com/office/powerpoint/2010/main" val="3519965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altLang="zh-CN" sz="3600" dirty="0"/>
              <a:t>How does Machine Learning Work?</a:t>
            </a:r>
          </a:p>
        </p:txBody>
      </p:sp>
      <p:sp>
        <p:nvSpPr>
          <p:cNvPr id="3" name="Rectangle 2">
            <a:extLst>
              <a:ext uri="{FF2B5EF4-FFF2-40B4-BE49-F238E27FC236}">
                <a16:creationId xmlns:a16="http://schemas.microsoft.com/office/drawing/2014/main" id="{16E2993B-E17A-4548-B608-98E465DFF120}"/>
              </a:ext>
            </a:extLst>
          </p:cNvPr>
          <p:cNvSpPr/>
          <p:nvPr/>
        </p:nvSpPr>
        <p:spPr>
          <a:xfrm>
            <a:off x="3483400" y="1298400"/>
            <a:ext cx="2265364" cy="461665"/>
          </a:xfrm>
          <a:prstGeom prst="rect">
            <a:avLst/>
          </a:prstGeom>
        </p:spPr>
        <p:txBody>
          <a:bodyPr wrap="none">
            <a:spAutoFit/>
          </a:bodyPr>
          <a:lstStyle/>
          <a:p>
            <a:r>
              <a:rPr lang="en-US" sz="2400" b="1" dirty="0">
                <a:solidFill>
                  <a:srgbClr val="222222"/>
                </a:solidFill>
                <a:latin typeface="Source Sans Pro" panose="020B0503030403020204" pitchFamily="34" charset="0"/>
              </a:rPr>
              <a:t>Learning</a:t>
            </a:r>
            <a:r>
              <a:rPr lang="zh-CN" altLang="en-US" sz="2400" b="1" dirty="0">
                <a:solidFill>
                  <a:srgbClr val="222222"/>
                </a:solidFill>
                <a:latin typeface="Source Sans Pro" panose="020B0503030403020204" pitchFamily="34" charset="0"/>
              </a:rPr>
              <a:t> </a:t>
            </a:r>
            <a:r>
              <a:rPr lang="en-US" altLang="zh-CN" sz="2400" b="1" dirty="0">
                <a:solidFill>
                  <a:srgbClr val="222222"/>
                </a:solidFill>
                <a:latin typeface="Source Sans Pro" panose="020B0503030403020204" pitchFamily="34" charset="0"/>
              </a:rPr>
              <a:t>Phase</a:t>
            </a:r>
            <a:endParaRPr lang="en-CN" sz="2400" dirty="0"/>
          </a:p>
        </p:txBody>
      </p:sp>
      <p:pic>
        <p:nvPicPr>
          <p:cNvPr id="2054" name="Picture 6" descr="learning phase">
            <a:extLst>
              <a:ext uri="{FF2B5EF4-FFF2-40B4-BE49-F238E27FC236}">
                <a16:creationId xmlns:a16="http://schemas.microsoft.com/office/drawing/2014/main" id="{DAB41107-4E1E-0242-B29F-8B76557540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058" b="22893"/>
          <a:stretch/>
        </p:blipFill>
        <p:spPr bwMode="auto">
          <a:xfrm>
            <a:off x="336550" y="1889008"/>
            <a:ext cx="8470900" cy="11399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1F073FC-FEC0-FE4C-B095-1D95D50062C5}"/>
              </a:ext>
            </a:extLst>
          </p:cNvPr>
          <p:cNvSpPr/>
          <p:nvPr/>
        </p:nvSpPr>
        <p:spPr>
          <a:xfrm>
            <a:off x="482609" y="3139269"/>
            <a:ext cx="1702710" cy="400110"/>
          </a:xfrm>
          <a:prstGeom prst="rect">
            <a:avLst/>
          </a:prstGeom>
        </p:spPr>
        <p:txBody>
          <a:bodyPr wrap="none">
            <a:spAutoFit/>
          </a:bodyPr>
          <a:lstStyle/>
          <a:p>
            <a:r>
              <a:rPr lang="en-CN" sz="2000" b="1" dirty="0">
                <a:solidFill>
                  <a:srgbClr val="222222"/>
                </a:solidFill>
                <a:latin typeface="Source Sans Pro" panose="020B0503030403020204" pitchFamily="34" charset="0"/>
              </a:rPr>
              <a:t>Training</a:t>
            </a:r>
            <a:r>
              <a:rPr lang="zh-CN" altLang="en-US" sz="2000" b="1" dirty="0">
                <a:solidFill>
                  <a:srgbClr val="222222"/>
                </a:solidFill>
                <a:latin typeface="Source Sans Pro" panose="020B0503030403020204" pitchFamily="34" charset="0"/>
              </a:rPr>
              <a:t> </a:t>
            </a:r>
            <a:r>
              <a:rPr lang="en-US" altLang="zh-CN" sz="2000" b="1" dirty="0">
                <a:solidFill>
                  <a:srgbClr val="222222"/>
                </a:solidFill>
                <a:latin typeface="Source Sans Pro" panose="020B0503030403020204" pitchFamily="34" charset="0"/>
              </a:rPr>
              <a:t>data</a:t>
            </a:r>
            <a:endParaRPr lang="en-CN" sz="2000" dirty="0"/>
          </a:p>
        </p:txBody>
      </p:sp>
      <p:sp>
        <p:nvSpPr>
          <p:cNvPr id="14" name="Rectangle 13">
            <a:extLst>
              <a:ext uri="{FF2B5EF4-FFF2-40B4-BE49-F238E27FC236}">
                <a16:creationId xmlns:a16="http://schemas.microsoft.com/office/drawing/2014/main" id="{7FF20F85-9601-B64A-8E67-58DFFD4ABEFE}"/>
              </a:ext>
            </a:extLst>
          </p:cNvPr>
          <p:cNvSpPr/>
          <p:nvPr/>
        </p:nvSpPr>
        <p:spPr>
          <a:xfrm>
            <a:off x="2331378" y="3139269"/>
            <a:ext cx="1848583" cy="400110"/>
          </a:xfrm>
          <a:prstGeom prst="rect">
            <a:avLst/>
          </a:prstGeom>
        </p:spPr>
        <p:txBody>
          <a:bodyPr wrap="none">
            <a:spAutoFit/>
          </a:bodyPr>
          <a:lstStyle/>
          <a:p>
            <a:r>
              <a:rPr lang="en-CN" sz="2000" b="1" dirty="0">
                <a:solidFill>
                  <a:srgbClr val="222222"/>
                </a:solidFill>
                <a:latin typeface="Source Sans Pro" panose="020B0503030403020204" pitchFamily="34" charset="0"/>
              </a:rPr>
              <a:t>Feature</a:t>
            </a:r>
            <a:r>
              <a:rPr lang="zh-CN" altLang="en-US" sz="2000" b="1" dirty="0">
                <a:solidFill>
                  <a:srgbClr val="222222"/>
                </a:solidFill>
                <a:latin typeface="Source Sans Pro" panose="020B0503030403020204" pitchFamily="34" charset="0"/>
              </a:rPr>
              <a:t> </a:t>
            </a:r>
            <a:r>
              <a:rPr lang="en-US" altLang="zh-CN" sz="2000" b="1" dirty="0">
                <a:solidFill>
                  <a:srgbClr val="222222"/>
                </a:solidFill>
                <a:latin typeface="Source Sans Pro" panose="020B0503030403020204" pitchFamily="34" charset="0"/>
              </a:rPr>
              <a:t>vector</a:t>
            </a:r>
            <a:endParaRPr lang="en-CN" sz="2000" dirty="0"/>
          </a:p>
        </p:txBody>
      </p:sp>
      <p:sp>
        <p:nvSpPr>
          <p:cNvPr id="15" name="Rectangle 14">
            <a:extLst>
              <a:ext uri="{FF2B5EF4-FFF2-40B4-BE49-F238E27FC236}">
                <a16:creationId xmlns:a16="http://schemas.microsoft.com/office/drawing/2014/main" id="{B01A2207-9103-164D-90A8-B6329C1F635E}"/>
              </a:ext>
            </a:extLst>
          </p:cNvPr>
          <p:cNvSpPr/>
          <p:nvPr/>
        </p:nvSpPr>
        <p:spPr>
          <a:xfrm>
            <a:off x="4705031" y="3151317"/>
            <a:ext cx="1321196" cy="400110"/>
          </a:xfrm>
          <a:prstGeom prst="rect">
            <a:avLst/>
          </a:prstGeom>
        </p:spPr>
        <p:txBody>
          <a:bodyPr wrap="none">
            <a:spAutoFit/>
          </a:bodyPr>
          <a:lstStyle/>
          <a:p>
            <a:r>
              <a:rPr lang="en-US" altLang="zh-CN" sz="2000" b="1" dirty="0">
                <a:solidFill>
                  <a:srgbClr val="222222"/>
                </a:solidFill>
                <a:latin typeface="Source Sans Pro" panose="020B0503030403020204" pitchFamily="34" charset="0"/>
              </a:rPr>
              <a:t>Algorithm</a:t>
            </a:r>
            <a:endParaRPr lang="en-CN" sz="2000" dirty="0"/>
          </a:p>
        </p:txBody>
      </p:sp>
      <p:sp>
        <p:nvSpPr>
          <p:cNvPr id="16" name="Rectangle 15">
            <a:extLst>
              <a:ext uri="{FF2B5EF4-FFF2-40B4-BE49-F238E27FC236}">
                <a16:creationId xmlns:a16="http://schemas.microsoft.com/office/drawing/2014/main" id="{69B907BD-7C2F-244E-8117-D8209059FDED}"/>
              </a:ext>
            </a:extLst>
          </p:cNvPr>
          <p:cNvSpPr/>
          <p:nvPr/>
        </p:nvSpPr>
        <p:spPr>
          <a:xfrm>
            <a:off x="6962882" y="3151317"/>
            <a:ext cx="877163" cy="400110"/>
          </a:xfrm>
          <a:prstGeom prst="rect">
            <a:avLst/>
          </a:prstGeom>
        </p:spPr>
        <p:txBody>
          <a:bodyPr wrap="none">
            <a:spAutoFit/>
          </a:bodyPr>
          <a:lstStyle/>
          <a:p>
            <a:r>
              <a:rPr lang="en-US" altLang="zh-CN" sz="2000" b="1" dirty="0">
                <a:solidFill>
                  <a:srgbClr val="222222"/>
                </a:solidFill>
                <a:latin typeface="Source Sans Pro" panose="020B0503030403020204" pitchFamily="34" charset="0"/>
              </a:rPr>
              <a:t>Model</a:t>
            </a:r>
            <a:endParaRPr lang="en-CN" sz="2000" dirty="0"/>
          </a:p>
        </p:txBody>
      </p:sp>
    </p:spTree>
    <p:extLst>
      <p:ext uri="{BB962C8B-B14F-4D97-AF65-F5344CB8AC3E}">
        <p14:creationId xmlns:p14="http://schemas.microsoft.com/office/powerpoint/2010/main" val="1539404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5B46-C89D-E94C-B873-3B9310D3BA73}"/>
              </a:ext>
            </a:extLst>
          </p:cNvPr>
          <p:cNvSpPr>
            <a:spLocks noGrp="1"/>
          </p:cNvSpPr>
          <p:nvPr>
            <p:ph type="title"/>
          </p:nvPr>
        </p:nvSpPr>
        <p:spPr/>
        <p:txBody>
          <a:bodyPr/>
          <a:lstStyle/>
          <a:p>
            <a:r>
              <a:rPr lang="en-US" altLang="zh-CN" dirty="0"/>
              <a:t>Classifier:</a:t>
            </a:r>
            <a:r>
              <a:rPr lang="zh-CN" altLang="en-US" dirty="0"/>
              <a:t> </a:t>
            </a:r>
            <a:r>
              <a:rPr lang="en-US" altLang="zh-CN" dirty="0"/>
              <a:t>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F54F9F89-FB87-0342-9788-3AEB601482C2}"/>
              </a:ext>
            </a:extLst>
          </p:cNvPr>
          <p:cNvPicPr>
            <a:picLocks noChangeAspect="1"/>
          </p:cNvPicPr>
          <p:nvPr/>
        </p:nvPicPr>
        <p:blipFill>
          <a:blip r:embed="rId3"/>
          <a:stretch>
            <a:fillRect/>
          </a:stretch>
        </p:blipFill>
        <p:spPr>
          <a:xfrm>
            <a:off x="105118" y="1963113"/>
            <a:ext cx="8933764" cy="4437687"/>
          </a:xfrm>
          <a:prstGeom prst="rect">
            <a:avLst/>
          </a:prstGeom>
        </p:spPr>
      </p:pic>
    </p:spTree>
    <p:extLst>
      <p:ext uri="{BB962C8B-B14F-4D97-AF65-F5344CB8AC3E}">
        <p14:creationId xmlns:p14="http://schemas.microsoft.com/office/powerpoint/2010/main" val="1566830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5B46-C89D-E94C-B873-3B9310D3BA73}"/>
              </a:ext>
            </a:extLst>
          </p:cNvPr>
          <p:cNvSpPr>
            <a:spLocks noGrp="1"/>
          </p:cNvSpPr>
          <p:nvPr>
            <p:ph type="title"/>
          </p:nvPr>
        </p:nvSpPr>
        <p:spPr/>
        <p:txBody>
          <a:bodyPr/>
          <a:lstStyle/>
          <a:p>
            <a:r>
              <a:rPr lang="en-US" altLang="zh-CN" dirty="0"/>
              <a:t>Classifier:</a:t>
            </a:r>
            <a:r>
              <a:rPr lang="zh-CN" altLang="en-US" dirty="0"/>
              <a:t> </a:t>
            </a:r>
            <a:r>
              <a:rPr lang="en-US" altLang="zh-CN" dirty="0"/>
              <a:t>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A7D9E7D1-56A0-8A44-B1C0-21D85A4FBDCB}"/>
              </a:ext>
            </a:extLst>
          </p:cNvPr>
          <p:cNvPicPr>
            <a:picLocks noChangeAspect="1"/>
          </p:cNvPicPr>
          <p:nvPr/>
        </p:nvPicPr>
        <p:blipFill>
          <a:blip r:embed="rId3"/>
          <a:stretch>
            <a:fillRect/>
          </a:stretch>
        </p:blipFill>
        <p:spPr>
          <a:xfrm>
            <a:off x="206835" y="1574885"/>
            <a:ext cx="5809511" cy="4541710"/>
          </a:xfrm>
          <a:prstGeom prst="rect">
            <a:avLst/>
          </a:prstGeom>
        </p:spPr>
      </p:pic>
      <p:pic>
        <p:nvPicPr>
          <p:cNvPr id="5" name="Picture 4">
            <a:extLst>
              <a:ext uri="{FF2B5EF4-FFF2-40B4-BE49-F238E27FC236}">
                <a16:creationId xmlns:a16="http://schemas.microsoft.com/office/drawing/2014/main" id="{04544717-F7B6-ED43-A416-EEC46742CCC9}"/>
              </a:ext>
            </a:extLst>
          </p:cNvPr>
          <p:cNvPicPr>
            <a:picLocks noChangeAspect="1"/>
          </p:cNvPicPr>
          <p:nvPr/>
        </p:nvPicPr>
        <p:blipFill>
          <a:blip r:embed="rId4"/>
          <a:stretch>
            <a:fillRect/>
          </a:stretch>
        </p:blipFill>
        <p:spPr>
          <a:xfrm>
            <a:off x="6032389" y="5015151"/>
            <a:ext cx="3025114" cy="906826"/>
          </a:xfrm>
          <a:prstGeom prst="rect">
            <a:avLst/>
          </a:prstGeom>
        </p:spPr>
      </p:pic>
      <p:pic>
        <p:nvPicPr>
          <p:cNvPr id="6" name="Picture 5">
            <a:extLst>
              <a:ext uri="{FF2B5EF4-FFF2-40B4-BE49-F238E27FC236}">
                <a16:creationId xmlns:a16="http://schemas.microsoft.com/office/drawing/2014/main" id="{8FBD1C4D-34E8-B947-B926-E3264238C6E6}"/>
              </a:ext>
            </a:extLst>
          </p:cNvPr>
          <p:cNvPicPr>
            <a:picLocks noChangeAspect="1"/>
          </p:cNvPicPr>
          <p:nvPr/>
        </p:nvPicPr>
        <p:blipFill>
          <a:blip r:embed="rId5"/>
          <a:stretch>
            <a:fillRect/>
          </a:stretch>
        </p:blipFill>
        <p:spPr>
          <a:xfrm>
            <a:off x="6032389" y="2739532"/>
            <a:ext cx="2741024" cy="776073"/>
          </a:xfrm>
          <a:prstGeom prst="rect">
            <a:avLst/>
          </a:prstGeom>
        </p:spPr>
      </p:pic>
    </p:spTree>
    <p:extLst>
      <p:ext uri="{BB962C8B-B14F-4D97-AF65-F5344CB8AC3E}">
        <p14:creationId xmlns:p14="http://schemas.microsoft.com/office/powerpoint/2010/main" val="1693488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5B46-C89D-E94C-B873-3B9310D3BA73}"/>
              </a:ext>
            </a:extLst>
          </p:cNvPr>
          <p:cNvSpPr>
            <a:spLocks noGrp="1"/>
          </p:cNvSpPr>
          <p:nvPr>
            <p:ph type="title"/>
          </p:nvPr>
        </p:nvSpPr>
        <p:spPr/>
        <p:txBody>
          <a:bodyPr/>
          <a:lstStyle/>
          <a:p>
            <a:r>
              <a:rPr lang="en-US" altLang="zh-CN" dirty="0"/>
              <a:t>Classifier:</a:t>
            </a:r>
            <a:r>
              <a:rPr lang="zh-CN" altLang="en-US" dirty="0"/>
              <a:t> </a:t>
            </a:r>
            <a:r>
              <a:rPr lang="en-US" altLang="zh-CN" dirty="0"/>
              <a:t>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A7D9E7D1-56A0-8A44-B1C0-21D85A4FBDCB}"/>
              </a:ext>
            </a:extLst>
          </p:cNvPr>
          <p:cNvPicPr>
            <a:picLocks noChangeAspect="1"/>
          </p:cNvPicPr>
          <p:nvPr/>
        </p:nvPicPr>
        <p:blipFill>
          <a:blip r:embed="rId3"/>
          <a:stretch>
            <a:fillRect/>
          </a:stretch>
        </p:blipFill>
        <p:spPr>
          <a:xfrm>
            <a:off x="206835" y="1574885"/>
            <a:ext cx="5809511" cy="4541710"/>
          </a:xfrm>
          <a:prstGeom prst="rect">
            <a:avLst/>
          </a:prstGeom>
        </p:spPr>
      </p:pic>
      <p:pic>
        <p:nvPicPr>
          <p:cNvPr id="3" name="Picture 2">
            <a:extLst>
              <a:ext uri="{FF2B5EF4-FFF2-40B4-BE49-F238E27FC236}">
                <a16:creationId xmlns:a16="http://schemas.microsoft.com/office/drawing/2014/main" id="{7069CC00-91BF-324D-90D9-9D013E23D7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841907" y="1788126"/>
            <a:ext cx="3404177" cy="4231031"/>
          </a:xfrm>
          <a:prstGeom prst="rect">
            <a:avLst/>
          </a:prstGeom>
        </p:spPr>
      </p:pic>
    </p:spTree>
    <p:extLst>
      <p:ext uri="{BB962C8B-B14F-4D97-AF65-F5344CB8AC3E}">
        <p14:creationId xmlns:p14="http://schemas.microsoft.com/office/powerpoint/2010/main" val="509996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5B46-C89D-E94C-B873-3B9310D3BA73}"/>
              </a:ext>
            </a:extLst>
          </p:cNvPr>
          <p:cNvSpPr>
            <a:spLocks noGrp="1"/>
          </p:cNvSpPr>
          <p:nvPr>
            <p:ph type="title"/>
          </p:nvPr>
        </p:nvSpPr>
        <p:spPr/>
        <p:txBody>
          <a:bodyPr/>
          <a:lstStyle/>
          <a:p>
            <a:r>
              <a:rPr lang="en-US" altLang="zh-CN" dirty="0"/>
              <a:t>Classifier:</a:t>
            </a:r>
            <a:r>
              <a:rPr lang="zh-CN" altLang="en-US" dirty="0"/>
              <a:t> </a:t>
            </a:r>
            <a:r>
              <a:rPr lang="en-US" altLang="zh-CN" dirty="0"/>
              <a:t>Nearest</a:t>
            </a:r>
            <a:r>
              <a:rPr lang="zh-CN" altLang="en-US" dirty="0"/>
              <a:t> </a:t>
            </a:r>
            <a:r>
              <a:rPr lang="en-US" altLang="zh-CN" dirty="0"/>
              <a:t>Neighbor</a:t>
            </a:r>
            <a:endParaRPr lang="en-CN" dirty="0"/>
          </a:p>
        </p:txBody>
      </p:sp>
      <p:pic>
        <p:nvPicPr>
          <p:cNvPr id="3" name="Picture 2">
            <a:extLst>
              <a:ext uri="{FF2B5EF4-FFF2-40B4-BE49-F238E27FC236}">
                <a16:creationId xmlns:a16="http://schemas.microsoft.com/office/drawing/2014/main" id="{F9ED7A65-87B5-C841-80B3-56BB036A3F91}"/>
              </a:ext>
            </a:extLst>
          </p:cNvPr>
          <p:cNvPicPr>
            <a:picLocks noChangeAspect="1"/>
          </p:cNvPicPr>
          <p:nvPr/>
        </p:nvPicPr>
        <p:blipFill rotWithShape="1">
          <a:blip r:embed="rId3"/>
          <a:srcRect r="5946"/>
          <a:stretch/>
        </p:blipFill>
        <p:spPr>
          <a:xfrm>
            <a:off x="296563" y="1575316"/>
            <a:ext cx="8600302" cy="4917558"/>
          </a:xfrm>
          <a:prstGeom prst="rect">
            <a:avLst/>
          </a:prstGeom>
        </p:spPr>
      </p:pic>
    </p:spTree>
    <p:extLst>
      <p:ext uri="{BB962C8B-B14F-4D97-AF65-F5344CB8AC3E}">
        <p14:creationId xmlns:p14="http://schemas.microsoft.com/office/powerpoint/2010/main" val="1684920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5B46-C89D-E94C-B873-3B9310D3BA73}"/>
              </a:ext>
            </a:extLst>
          </p:cNvPr>
          <p:cNvSpPr>
            <a:spLocks noGrp="1"/>
          </p:cNvSpPr>
          <p:nvPr>
            <p:ph type="title"/>
          </p:nvPr>
        </p:nvSpPr>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D88BF2C2-F2CE-8946-9787-4868461A898E}"/>
              </a:ext>
            </a:extLst>
          </p:cNvPr>
          <p:cNvPicPr>
            <a:picLocks noChangeAspect="1"/>
          </p:cNvPicPr>
          <p:nvPr/>
        </p:nvPicPr>
        <p:blipFill>
          <a:blip r:embed="rId3"/>
          <a:stretch>
            <a:fillRect/>
          </a:stretch>
        </p:blipFill>
        <p:spPr>
          <a:xfrm>
            <a:off x="0" y="1690689"/>
            <a:ext cx="9144000" cy="4421357"/>
          </a:xfrm>
          <a:prstGeom prst="rect">
            <a:avLst/>
          </a:prstGeom>
        </p:spPr>
      </p:pic>
    </p:spTree>
    <p:extLst>
      <p:ext uri="{BB962C8B-B14F-4D97-AF65-F5344CB8AC3E}">
        <p14:creationId xmlns:p14="http://schemas.microsoft.com/office/powerpoint/2010/main" val="1222520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5B46-C89D-E94C-B873-3B9310D3BA73}"/>
              </a:ext>
            </a:extLst>
          </p:cNvPr>
          <p:cNvSpPr>
            <a:spLocks noGrp="1"/>
          </p:cNvSpPr>
          <p:nvPr>
            <p:ph type="title"/>
          </p:nvPr>
        </p:nvSpPr>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8617183D-D097-8C46-8C73-B8EFA54CED2D}"/>
              </a:ext>
            </a:extLst>
          </p:cNvPr>
          <p:cNvPicPr>
            <a:picLocks noChangeAspect="1"/>
          </p:cNvPicPr>
          <p:nvPr/>
        </p:nvPicPr>
        <p:blipFill>
          <a:blip r:embed="rId3"/>
          <a:stretch>
            <a:fillRect/>
          </a:stretch>
        </p:blipFill>
        <p:spPr>
          <a:xfrm>
            <a:off x="0" y="1897226"/>
            <a:ext cx="9144000" cy="4595648"/>
          </a:xfrm>
          <a:prstGeom prst="rect">
            <a:avLst/>
          </a:prstGeom>
        </p:spPr>
      </p:pic>
    </p:spTree>
    <p:extLst>
      <p:ext uri="{BB962C8B-B14F-4D97-AF65-F5344CB8AC3E}">
        <p14:creationId xmlns:p14="http://schemas.microsoft.com/office/powerpoint/2010/main" val="3212657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1CA0-E897-0946-A11E-0E42912D4DF6}"/>
              </a:ext>
            </a:extLst>
          </p:cNvPr>
          <p:cNvSpPr>
            <a:spLocks noGrp="1"/>
          </p:cNvSpPr>
          <p:nvPr>
            <p:ph type="title"/>
          </p:nvPr>
        </p:nvSpPr>
        <p:spPr/>
        <p:txBody>
          <a:bodyPr/>
          <a:lstStyle/>
          <a:p>
            <a:r>
              <a:rPr lang="en-US" altLang="zh-CN" dirty="0"/>
              <a:t>Classifier:</a:t>
            </a:r>
            <a:r>
              <a:rPr lang="zh-CN" altLang="en-US" dirty="0"/>
              <a:t> </a:t>
            </a:r>
            <a:r>
              <a:rPr lang="en-US" altLang="zh-CN" dirty="0"/>
              <a:t>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BAA411E2-3DD5-8842-9DD1-41F31C89BA93}"/>
              </a:ext>
            </a:extLst>
          </p:cNvPr>
          <p:cNvPicPr>
            <a:picLocks noChangeAspect="1"/>
          </p:cNvPicPr>
          <p:nvPr/>
        </p:nvPicPr>
        <p:blipFill>
          <a:blip r:embed="rId2"/>
          <a:stretch>
            <a:fillRect/>
          </a:stretch>
        </p:blipFill>
        <p:spPr>
          <a:xfrm>
            <a:off x="0" y="1884811"/>
            <a:ext cx="9144000" cy="4608063"/>
          </a:xfrm>
          <a:prstGeom prst="rect">
            <a:avLst/>
          </a:prstGeom>
        </p:spPr>
      </p:pic>
    </p:spTree>
    <p:extLst>
      <p:ext uri="{BB962C8B-B14F-4D97-AF65-F5344CB8AC3E}">
        <p14:creationId xmlns:p14="http://schemas.microsoft.com/office/powerpoint/2010/main" val="2783310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3B8BB0-8CCD-9144-8235-EFB6A4BA64ED}"/>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pic>
        <p:nvPicPr>
          <p:cNvPr id="6" name="Picture 5">
            <a:extLst>
              <a:ext uri="{FF2B5EF4-FFF2-40B4-BE49-F238E27FC236}">
                <a16:creationId xmlns:a16="http://schemas.microsoft.com/office/drawing/2014/main" id="{F209F7FF-83F9-C14D-B96A-ED18EF957665}"/>
              </a:ext>
            </a:extLst>
          </p:cNvPr>
          <p:cNvPicPr>
            <a:picLocks noChangeAspect="1"/>
          </p:cNvPicPr>
          <p:nvPr/>
        </p:nvPicPr>
        <p:blipFill rotWithShape="1">
          <a:blip r:embed="rId2"/>
          <a:srcRect b="57194"/>
          <a:stretch/>
        </p:blipFill>
        <p:spPr>
          <a:xfrm>
            <a:off x="0" y="1690689"/>
            <a:ext cx="9144000" cy="1998995"/>
          </a:xfrm>
          <a:prstGeom prst="rect">
            <a:avLst/>
          </a:prstGeom>
        </p:spPr>
      </p:pic>
    </p:spTree>
    <p:extLst>
      <p:ext uri="{BB962C8B-B14F-4D97-AF65-F5344CB8AC3E}">
        <p14:creationId xmlns:p14="http://schemas.microsoft.com/office/powerpoint/2010/main" val="2414812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3B8BB0-8CCD-9144-8235-EFB6A4BA64ED}"/>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pic>
        <p:nvPicPr>
          <p:cNvPr id="6" name="Picture 5">
            <a:extLst>
              <a:ext uri="{FF2B5EF4-FFF2-40B4-BE49-F238E27FC236}">
                <a16:creationId xmlns:a16="http://schemas.microsoft.com/office/drawing/2014/main" id="{F209F7FF-83F9-C14D-B96A-ED18EF957665}"/>
              </a:ext>
            </a:extLst>
          </p:cNvPr>
          <p:cNvPicPr>
            <a:picLocks noChangeAspect="1"/>
          </p:cNvPicPr>
          <p:nvPr/>
        </p:nvPicPr>
        <p:blipFill rotWithShape="1">
          <a:blip r:embed="rId2"/>
          <a:srcRect b="30743"/>
          <a:stretch/>
        </p:blipFill>
        <p:spPr>
          <a:xfrm>
            <a:off x="0" y="1690689"/>
            <a:ext cx="9144000" cy="3234237"/>
          </a:xfrm>
          <a:prstGeom prst="rect">
            <a:avLst/>
          </a:prstGeom>
        </p:spPr>
      </p:pic>
      <p:pic>
        <p:nvPicPr>
          <p:cNvPr id="2" name="Picture 1">
            <a:extLst>
              <a:ext uri="{FF2B5EF4-FFF2-40B4-BE49-F238E27FC236}">
                <a16:creationId xmlns:a16="http://schemas.microsoft.com/office/drawing/2014/main" id="{6E49FE6A-98C8-3541-AC88-A9EC22116248}"/>
              </a:ext>
            </a:extLst>
          </p:cNvPr>
          <p:cNvPicPr>
            <a:picLocks noChangeAspect="1"/>
          </p:cNvPicPr>
          <p:nvPr/>
        </p:nvPicPr>
        <p:blipFill>
          <a:blip r:embed="rId3"/>
          <a:stretch>
            <a:fillRect/>
          </a:stretch>
        </p:blipFill>
        <p:spPr>
          <a:xfrm>
            <a:off x="1841500" y="5167311"/>
            <a:ext cx="2730500" cy="1041400"/>
          </a:xfrm>
          <a:prstGeom prst="rect">
            <a:avLst/>
          </a:prstGeom>
        </p:spPr>
      </p:pic>
    </p:spTree>
    <p:extLst>
      <p:ext uri="{BB962C8B-B14F-4D97-AF65-F5344CB8AC3E}">
        <p14:creationId xmlns:p14="http://schemas.microsoft.com/office/powerpoint/2010/main" val="2049105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3B8BB0-8CCD-9144-8235-EFB6A4BA64ED}"/>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pic>
        <p:nvPicPr>
          <p:cNvPr id="6" name="Picture 5">
            <a:extLst>
              <a:ext uri="{FF2B5EF4-FFF2-40B4-BE49-F238E27FC236}">
                <a16:creationId xmlns:a16="http://schemas.microsoft.com/office/drawing/2014/main" id="{F209F7FF-83F9-C14D-B96A-ED18EF957665}"/>
              </a:ext>
            </a:extLst>
          </p:cNvPr>
          <p:cNvPicPr>
            <a:picLocks noChangeAspect="1"/>
          </p:cNvPicPr>
          <p:nvPr/>
        </p:nvPicPr>
        <p:blipFill>
          <a:blip r:embed="rId2"/>
          <a:stretch>
            <a:fillRect/>
          </a:stretch>
        </p:blipFill>
        <p:spPr>
          <a:xfrm>
            <a:off x="0" y="1690689"/>
            <a:ext cx="9144000" cy="4669901"/>
          </a:xfrm>
          <a:prstGeom prst="rect">
            <a:avLst/>
          </a:prstGeom>
        </p:spPr>
      </p:pic>
    </p:spTree>
    <p:extLst>
      <p:ext uri="{BB962C8B-B14F-4D97-AF65-F5344CB8AC3E}">
        <p14:creationId xmlns:p14="http://schemas.microsoft.com/office/powerpoint/2010/main" val="3670594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altLang="zh-CN" sz="3600" dirty="0"/>
              <a:t>How does Machine Learning Work?</a:t>
            </a:r>
          </a:p>
        </p:txBody>
      </p:sp>
      <p:sp>
        <p:nvSpPr>
          <p:cNvPr id="3" name="Rectangle 2">
            <a:extLst>
              <a:ext uri="{FF2B5EF4-FFF2-40B4-BE49-F238E27FC236}">
                <a16:creationId xmlns:a16="http://schemas.microsoft.com/office/drawing/2014/main" id="{16E2993B-E17A-4548-B608-98E465DFF120}"/>
              </a:ext>
            </a:extLst>
          </p:cNvPr>
          <p:cNvSpPr/>
          <p:nvPr/>
        </p:nvSpPr>
        <p:spPr>
          <a:xfrm>
            <a:off x="3483400" y="1298400"/>
            <a:ext cx="2265364" cy="461665"/>
          </a:xfrm>
          <a:prstGeom prst="rect">
            <a:avLst/>
          </a:prstGeom>
        </p:spPr>
        <p:txBody>
          <a:bodyPr wrap="none">
            <a:spAutoFit/>
          </a:bodyPr>
          <a:lstStyle/>
          <a:p>
            <a:r>
              <a:rPr lang="en-US" sz="2400" b="1" dirty="0">
                <a:solidFill>
                  <a:srgbClr val="222222"/>
                </a:solidFill>
                <a:latin typeface="Source Sans Pro" panose="020B0503030403020204" pitchFamily="34" charset="0"/>
              </a:rPr>
              <a:t>Learning</a:t>
            </a:r>
            <a:r>
              <a:rPr lang="zh-CN" altLang="en-US" sz="2400" b="1" dirty="0">
                <a:solidFill>
                  <a:srgbClr val="222222"/>
                </a:solidFill>
                <a:latin typeface="Source Sans Pro" panose="020B0503030403020204" pitchFamily="34" charset="0"/>
              </a:rPr>
              <a:t> </a:t>
            </a:r>
            <a:r>
              <a:rPr lang="en-US" altLang="zh-CN" sz="2400" b="1" dirty="0">
                <a:solidFill>
                  <a:srgbClr val="222222"/>
                </a:solidFill>
                <a:latin typeface="Source Sans Pro" panose="020B0503030403020204" pitchFamily="34" charset="0"/>
              </a:rPr>
              <a:t>Phase</a:t>
            </a:r>
            <a:endParaRPr lang="en-CN" sz="2400" dirty="0"/>
          </a:p>
        </p:txBody>
      </p:sp>
      <p:sp>
        <p:nvSpPr>
          <p:cNvPr id="12" name="Rectangle 11">
            <a:extLst>
              <a:ext uri="{FF2B5EF4-FFF2-40B4-BE49-F238E27FC236}">
                <a16:creationId xmlns:a16="http://schemas.microsoft.com/office/drawing/2014/main" id="{C4885003-ED42-F84A-90E5-9A7134C71241}"/>
              </a:ext>
            </a:extLst>
          </p:cNvPr>
          <p:cNvSpPr/>
          <p:nvPr/>
        </p:nvSpPr>
        <p:spPr>
          <a:xfrm>
            <a:off x="3395235" y="3982213"/>
            <a:ext cx="2353529" cy="461665"/>
          </a:xfrm>
          <a:prstGeom prst="rect">
            <a:avLst/>
          </a:prstGeom>
        </p:spPr>
        <p:txBody>
          <a:bodyPr wrap="none">
            <a:spAutoFit/>
          </a:bodyPr>
          <a:lstStyle/>
          <a:p>
            <a:r>
              <a:rPr lang="en-US" altLang="zh-CN" sz="2400" b="1" dirty="0">
                <a:solidFill>
                  <a:srgbClr val="222222"/>
                </a:solidFill>
                <a:latin typeface="Source Sans Pro" panose="020B0503030403020204" pitchFamily="34" charset="0"/>
              </a:rPr>
              <a:t>Inference</a:t>
            </a:r>
            <a:r>
              <a:rPr lang="zh-CN" altLang="en-US" sz="2400" b="1" dirty="0">
                <a:solidFill>
                  <a:srgbClr val="222222"/>
                </a:solidFill>
                <a:latin typeface="Source Sans Pro" panose="020B0503030403020204" pitchFamily="34" charset="0"/>
              </a:rPr>
              <a:t> </a:t>
            </a:r>
            <a:r>
              <a:rPr lang="en-US" altLang="zh-CN" sz="2400" b="1" dirty="0">
                <a:solidFill>
                  <a:srgbClr val="222222"/>
                </a:solidFill>
                <a:latin typeface="Source Sans Pro" panose="020B0503030403020204" pitchFamily="34" charset="0"/>
              </a:rPr>
              <a:t>Phase</a:t>
            </a:r>
            <a:endParaRPr lang="en-CN" sz="2400" dirty="0"/>
          </a:p>
        </p:txBody>
      </p:sp>
      <p:pic>
        <p:nvPicPr>
          <p:cNvPr id="2054" name="Picture 6" descr="learning phase">
            <a:extLst>
              <a:ext uri="{FF2B5EF4-FFF2-40B4-BE49-F238E27FC236}">
                <a16:creationId xmlns:a16="http://schemas.microsoft.com/office/drawing/2014/main" id="{DAB41107-4E1E-0242-B29F-8B76557540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058" b="22893"/>
          <a:stretch/>
        </p:blipFill>
        <p:spPr bwMode="auto">
          <a:xfrm>
            <a:off x="336550" y="1889008"/>
            <a:ext cx="8470900" cy="11399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ference from model">
            <a:extLst>
              <a:ext uri="{FF2B5EF4-FFF2-40B4-BE49-F238E27FC236}">
                <a16:creationId xmlns:a16="http://schemas.microsoft.com/office/drawing/2014/main" id="{7C649EE1-1CE9-BF4D-90DE-BAB0844911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811" b="28232"/>
          <a:stretch/>
        </p:blipFill>
        <p:spPr bwMode="auto">
          <a:xfrm>
            <a:off x="628650" y="4584868"/>
            <a:ext cx="7810500" cy="82431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6AF8BEB5-C28A-C246-8FCC-05E8BF43EBAC}"/>
              </a:ext>
            </a:extLst>
          </p:cNvPr>
          <p:cNvCxnSpPr>
            <a:cxnSpLocks/>
          </p:cNvCxnSpPr>
          <p:nvPr/>
        </p:nvCxnSpPr>
        <p:spPr>
          <a:xfrm rot="5400000">
            <a:off x="5626776" y="3071093"/>
            <a:ext cx="1679140" cy="1603034"/>
          </a:xfrm>
          <a:prstGeom prst="curvedConnector3">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1F073FC-FEC0-FE4C-B095-1D95D50062C5}"/>
              </a:ext>
            </a:extLst>
          </p:cNvPr>
          <p:cNvSpPr/>
          <p:nvPr/>
        </p:nvSpPr>
        <p:spPr>
          <a:xfrm>
            <a:off x="482609" y="3139269"/>
            <a:ext cx="1702710" cy="400110"/>
          </a:xfrm>
          <a:prstGeom prst="rect">
            <a:avLst/>
          </a:prstGeom>
        </p:spPr>
        <p:txBody>
          <a:bodyPr wrap="none">
            <a:spAutoFit/>
          </a:bodyPr>
          <a:lstStyle/>
          <a:p>
            <a:r>
              <a:rPr lang="en-CN" sz="2000" b="1" dirty="0">
                <a:solidFill>
                  <a:srgbClr val="222222"/>
                </a:solidFill>
                <a:latin typeface="Source Sans Pro" panose="020B0503030403020204" pitchFamily="34" charset="0"/>
              </a:rPr>
              <a:t>Training</a:t>
            </a:r>
            <a:r>
              <a:rPr lang="zh-CN" altLang="en-US" sz="2000" b="1" dirty="0">
                <a:solidFill>
                  <a:srgbClr val="222222"/>
                </a:solidFill>
                <a:latin typeface="Source Sans Pro" panose="020B0503030403020204" pitchFamily="34" charset="0"/>
              </a:rPr>
              <a:t> </a:t>
            </a:r>
            <a:r>
              <a:rPr lang="en-US" altLang="zh-CN" sz="2000" b="1" dirty="0">
                <a:solidFill>
                  <a:srgbClr val="222222"/>
                </a:solidFill>
                <a:latin typeface="Source Sans Pro" panose="020B0503030403020204" pitchFamily="34" charset="0"/>
              </a:rPr>
              <a:t>data</a:t>
            </a:r>
            <a:endParaRPr lang="en-CN" sz="2000" dirty="0"/>
          </a:p>
        </p:txBody>
      </p:sp>
      <p:sp>
        <p:nvSpPr>
          <p:cNvPr id="14" name="Rectangle 13">
            <a:extLst>
              <a:ext uri="{FF2B5EF4-FFF2-40B4-BE49-F238E27FC236}">
                <a16:creationId xmlns:a16="http://schemas.microsoft.com/office/drawing/2014/main" id="{7FF20F85-9601-B64A-8E67-58DFFD4ABEFE}"/>
              </a:ext>
            </a:extLst>
          </p:cNvPr>
          <p:cNvSpPr/>
          <p:nvPr/>
        </p:nvSpPr>
        <p:spPr>
          <a:xfrm>
            <a:off x="2331378" y="3139269"/>
            <a:ext cx="1848583" cy="400110"/>
          </a:xfrm>
          <a:prstGeom prst="rect">
            <a:avLst/>
          </a:prstGeom>
        </p:spPr>
        <p:txBody>
          <a:bodyPr wrap="none">
            <a:spAutoFit/>
          </a:bodyPr>
          <a:lstStyle/>
          <a:p>
            <a:r>
              <a:rPr lang="en-CN" sz="2000" b="1" dirty="0">
                <a:solidFill>
                  <a:srgbClr val="222222"/>
                </a:solidFill>
                <a:latin typeface="Source Sans Pro" panose="020B0503030403020204" pitchFamily="34" charset="0"/>
              </a:rPr>
              <a:t>Feature</a:t>
            </a:r>
            <a:r>
              <a:rPr lang="zh-CN" altLang="en-US" sz="2000" b="1" dirty="0">
                <a:solidFill>
                  <a:srgbClr val="222222"/>
                </a:solidFill>
                <a:latin typeface="Source Sans Pro" panose="020B0503030403020204" pitchFamily="34" charset="0"/>
              </a:rPr>
              <a:t> </a:t>
            </a:r>
            <a:r>
              <a:rPr lang="en-US" altLang="zh-CN" sz="2000" b="1" dirty="0">
                <a:solidFill>
                  <a:srgbClr val="222222"/>
                </a:solidFill>
                <a:latin typeface="Source Sans Pro" panose="020B0503030403020204" pitchFamily="34" charset="0"/>
              </a:rPr>
              <a:t>vector</a:t>
            </a:r>
            <a:endParaRPr lang="en-CN" sz="2000" dirty="0"/>
          </a:p>
        </p:txBody>
      </p:sp>
      <p:sp>
        <p:nvSpPr>
          <p:cNvPr id="15" name="Rectangle 14">
            <a:extLst>
              <a:ext uri="{FF2B5EF4-FFF2-40B4-BE49-F238E27FC236}">
                <a16:creationId xmlns:a16="http://schemas.microsoft.com/office/drawing/2014/main" id="{B01A2207-9103-164D-90A8-B6329C1F635E}"/>
              </a:ext>
            </a:extLst>
          </p:cNvPr>
          <p:cNvSpPr/>
          <p:nvPr/>
        </p:nvSpPr>
        <p:spPr>
          <a:xfrm>
            <a:off x="4705031" y="3151317"/>
            <a:ext cx="1321196" cy="400110"/>
          </a:xfrm>
          <a:prstGeom prst="rect">
            <a:avLst/>
          </a:prstGeom>
        </p:spPr>
        <p:txBody>
          <a:bodyPr wrap="none">
            <a:spAutoFit/>
          </a:bodyPr>
          <a:lstStyle/>
          <a:p>
            <a:r>
              <a:rPr lang="en-US" altLang="zh-CN" sz="2000" b="1" dirty="0">
                <a:solidFill>
                  <a:srgbClr val="222222"/>
                </a:solidFill>
                <a:latin typeface="Source Sans Pro" panose="020B0503030403020204" pitchFamily="34" charset="0"/>
              </a:rPr>
              <a:t>Algorithm</a:t>
            </a:r>
            <a:endParaRPr lang="en-CN" sz="2000" dirty="0"/>
          </a:p>
        </p:txBody>
      </p:sp>
      <p:sp>
        <p:nvSpPr>
          <p:cNvPr id="16" name="Rectangle 15">
            <a:extLst>
              <a:ext uri="{FF2B5EF4-FFF2-40B4-BE49-F238E27FC236}">
                <a16:creationId xmlns:a16="http://schemas.microsoft.com/office/drawing/2014/main" id="{69B907BD-7C2F-244E-8117-D8209059FDED}"/>
              </a:ext>
            </a:extLst>
          </p:cNvPr>
          <p:cNvSpPr/>
          <p:nvPr/>
        </p:nvSpPr>
        <p:spPr>
          <a:xfrm>
            <a:off x="6962882" y="3151317"/>
            <a:ext cx="877163" cy="400110"/>
          </a:xfrm>
          <a:prstGeom prst="rect">
            <a:avLst/>
          </a:prstGeom>
        </p:spPr>
        <p:txBody>
          <a:bodyPr wrap="none">
            <a:spAutoFit/>
          </a:bodyPr>
          <a:lstStyle/>
          <a:p>
            <a:r>
              <a:rPr lang="en-US" altLang="zh-CN" sz="2000" b="1" dirty="0">
                <a:solidFill>
                  <a:srgbClr val="222222"/>
                </a:solidFill>
                <a:latin typeface="Source Sans Pro" panose="020B0503030403020204" pitchFamily="34" charset="0"/>
              </a:rPr>
              <a:t>Model</a:t>
            </a:r>
            <a:endParaRPr lang="en-CN" sz="2000" dirty="0"/>
          </a:p>
        </p:txBody>
      </p:sp>
      <p:sp>
        <p:nvSpPr>
          <p:cNvPr id="17" name="Rectangle 16">
            <a:extLst>
              <a:ext uri="{FF2B5EF4-FFF2-40B4-BE49-F238E27FC236}">
                <a16:creationId xmlns:a16="http://schemas.microsoft.com/office/drawing/2014/main" id="{59AF5689-8A81-5A48-8628-AE322F5EF2F5}"/>
              </a:ext>
            </a:extLst>
          </p:cNvPr>
          <p:cNvSpPr/>
          <p:nvPr/>
        </p:nvSpPr>
        <p:spPr>
          <a:xfrm>
            <a:off x="758080" y="5465271"/>
            <a:ext cx="1237839" cy="400110"/>
          </a:xfrm>
          <a:prstGeom prst="rect">
            <a:avLst/>
          </a:prstGeom>
        </p:spPr>
        <p:txBody>
          <a:bodyPr wrap="none">
            <a:spAutoFit/>
          </a:bodyPr>
          <a:lstStyle/>
          <a:p>
            <a:r>
              <a:rPr lang="en-CN" sz="2000" b="1" dirty="0">
                <a:solidFill>
                  <a:srgbClr val="222222"/>
                </a:solidFill>
                <a:latin typeface="Source Sans Pro" panose="020B0503030403020204" pitchFamily="34" charset="0"/>
              </a:rPr>
              <a:t>T</a:t>
            </a:r>
            <a:r>
              <a:rPr lang="en-US" altLang="zh-CN" sz="2000" b="1" dirty="0" err="1">
                <a:solidFill>
                  <a:srgbClr val="222222"/>
                </a:solidFill>
                <a:latin typeface="Source Sans Pro" panose="020B0503030403020204" pitchFamily="34" charset="0"/>
              </a:rPr>
              <a:t>est</a:t>
            </a:r>
            <a:r>
              <a:rPr lang="zh-CN" altLang="en-US" sz="2000" b="1" dirty="0">
                <a:solidFill>
                  <a:srgbClr val="222222"/>
                </a:solidFill>
                <a:latin typeface="Source Sans Pro" panose="020B0503030403020204" pitchFamily="34" charset="0"/>
              </a:rPr>
              <a:t> </a:t>
            </a:r>
            <a:r>
              <a:rPr lang="en-US" altLang="zh-CN" sz="2000" b="1" dirty="0">
                <a:solidFill>
                  <a:srgbClr val="222222"/>
                </a:solidFill>
                <a:latin typeface="Source Sans Pro" panose="020B0503030403020204" pitchFamily="34" charset="0"/>
              </a:rPr>
              <a:t>data</a:t>
            </a:r>
            <a:endParaRPr lang="en-CN" sz="2000" dirty="0"/>
          </a:p>
        </p:txBody>
      </p:sp>
      <p:sp>
        <p:nvSpPr>
          <p:cNvPr id="18" name="Rectangle 17">
            <a:extLst>
              <a:ext uri="{FF2B5EF4-FFF2-40B4-BE49-F238E27FC236}">
                <a16:creationId xmlns:a16="http://schemas.microsoft.com/office/drawing/2014/main" id="{428022F2-E11D-D046-A0ED-E78CC62C7541}"/>
              </a:ext>
            </a:extLst>
          </p:cNvPr>
          <p:cNvSpPr/>
          <p:nvPr/>
        </p:nvSpPr>
        <p:spPr>
          <a:xfrm>
            <a:off x="2523722" y="5465271"/>
            <a:ext cx="1848583" cy="400110"/>
          </a:xfrm>
          <a:prstGeom prst="rect">
            <a:avLst/>
          </a:prstGeom>
        </p:spPr>
        <p:txBody>
          <a:bodyPr wrap="none">
            <a:spAutoFit/>
          </a:bodyPr>
          <a:lstStyle/>
          <a:p>
            <a:r>
              <a:rPr lang="en-CN" sz="2000" b="1" dirty="0">
                <a:solidFill>
                  <a:srgbClr val="222222"/>
                </a:solidFill>
                <a:latin typeface="Source Sans Pro" panose="020B0503030403020204" pitchFamily="34" charset="0"/>
              </a:rPr>
              <a:t>Feature</a:t>
            </a:r>
            <a:r>
              <a:rPr lang="zh-CN" altLang="en-US" sz="2000" b="1" dirty="0">
                <a:solidFill>
                  <a:srgbClr val="222222"/>
                </a:solidFill>
                <a:latin typeface="Source Sans Pro" panose="020B0503030403020204" pitchFamily="34" charset="0"/>
              </a:rPr>
              <a:t> </a:t>
            </a:r>
            <a:r>
              <a:rPr lang="en-US" altLang="zh-CN" sz="2000" b="1" dirty="0">
                <a:solidFill>
                  <a:srgbClr val="222222"/>
                </a:solidFill>
                <a:latin typeface="Source Sans Pro" panose="020B0503030403020204" pitchFamily="34" charset="0"/>
              </a:rPr>
              <a:t>vector</a:t>
            </a:r>
            <a:endParaRPr lang="en-CN" sz="2000" dirty="0"/>
          </a:p>
        </p:txBody>
      </p:sp>
      <p:sp>
        <p:nvSpPr>
          <p:cNvPr id="19" name="Rectangle 18">
            <a:extLst>
              <a:ext uri="{FF2B5EF4-FFF2-40B4-BE49-F238E27FC236}">
                <a16:creationId xmlns:a16="http://schemas.microsoft.com/office/drawing/2014/main" id="{1B723BCA-B183-E24C-A537-5DCAED1AB205}"/>
              </a:ext>
            </a:extLst>
          </p:cNvPr>
          <p:cNvSpPr/>
          <p:nvPr/>
        </p:nvSpPr>
        <p:spPr>
          <a:xfrm>
            <a:off x="5022069" y="5477319"/>
            <a:ext cx="877163" cy="400110"/>
          </a:xfrm>
          <a:prstGeom prst="rect">
            <a:avLst/>
          </a:prstGeom>
        </p:spPr>
        <p:txBody>
          <a:bodyPr wrap="none">
            <a:spAutoFit/>
          </a:bodyPr>
          <a:lstStyle/>
          <a:p>
            <a:r>
              <a:rPr lang="en-US" altLang="zh-CN" sz="2000" b="1" dirty="0">
                <a:solidFill>
                  <a:srgbClr val="222222"/>
                </a:solidFill>
                <a:latin typeface="Source Sans Pro" panose="020B0503030403020204" pitchFamily="34" charset="0"/>
              </a:rPr>
              <a:t>Model</a:t>
            </a:r>
            <a:endParaRPr lang="en-CN" sz="2000" dirty="0"/>
          </a:p>
        </p:txBody>
      </p:sp>
      <p:sp>
        <p:nvSpPr>
          <p:cNvPr id="20" name="Rectangle 19">
            <a:extLst>
              <a:ext uri="{FF2B5EF4-FFF2-40B4-BE49-F238E27FC236}">
                <a16:creationId xmlns:a16="http://schemas.microsoft.com/office/drawing/2014/main" id="{8B746052-E6CF-A442-9E97-8FAE72E6D7B6}"/>
              </a:ext>
            </a:extLst>
          </p:cNvPr>
          <p:cNvSpPr/>
          <p:nvPr/>
        </p:nvSpPr>
        <p:spPr>
          <a:xfrm>
            <a:off x="6919691" y="5477319"/>
            <a:ext cx="1369286" cy="400110"/>
          </a:xfrm>
          <a:prstGeom prst="rect">
            <a:avLst/>
          </a:prstGeom>
        </p:spPr>
        <p:txBody>
          <a:bodyPr wrap="none">
            <a:spAutoFit/>
          </a:bodyPr>
          <a:lstStyle/>
          <a:p>
            <a:r>
              <a:rPr lang="en-US" altLang="zh-CN" sz="2000" b="1" dirty="0">
                <a:solidFill>
                  <a:srgbClr val="222222"/>
                </a:solidFill>
                <a:latin typeface="Source Sans Pro" panose="020B0503030403020204" pitchFamily="34" charset="0"/>
              </a:rPr>
              <a:t>Prediction</a:t>
            </a:r>
            <a:endParaRPr lang="en-CN" sz="2000" dirty="0"/>
          </a:p>
        </p:txBody>
      </p:sp>
    </p:spTree>
    <p:extLst>
      <p:ext uri="{BB962C8B-B14F-4D97-AF65-F5344CB8AC3E}">
        <p14:creationId xmlns:p14="http://schemas.microsoft.com/office/powerpoint/2010/main" val="401918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D90269-8577-5A4B-B7B1-1491945D7DB9}"/>
              </a:ext>
            </a:extLst>
          </p:cNvPr>
          <p:cNvPicPr>
            <a:picLocks noChangeAspect="1"/>
          </p:cNvPicPr>
          <p:nvPr/>
        </p:nvPicPr>
        <p:blipFill rotWithShape="1">
          <a:blip r:embed="rId2"/>
          <a:srcRect r="8632"/>
          <a:stretch/>
        </p:blipFill>
        <p:spPr>
          <a:xfrm>
            <a:off x="628650" y="1690689"/>
            <a:ext cx="8354712" cy="4533254"/>
          </a:xfrm>
          <a:prstGeom prst="rect">
            <a:avLst/>
          </a:prstGeom>
        </p:spPr>
      </p:pic>
      <p:sp>
        <p:nvSpPr>
          <p:cNvPr id="5" name="Title 1">
            <a:extLst>
              <a:ext uri="{FF2B5EF4-FFF2-40B4-BE49-F238E27FC236}">
                <a16:creationId xmlns:a16="http://schemas.microsoft.com/office/drawing/2014/main" id="{0A7A8F37-864A-A443-9758-1B016B6EB05E}"/>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spTree>
    <p:extLst>
      <p:ext uri="{BB962C8B-B14F-4D97-AF65-F5344CB8AC3E}">
        <p14:creationId xmlns:p14="http://schemas.microsoft.com/office/powerpoint/2010/main" val="1996210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BA31-A14F-EF48-B60E-A825789ED5D5}"/>
              </a:ext>
            </a:extLst>
          </p:cNvPr>
          <p:cNvSpPr>
            <a:spLocks noGrp="1"/>
          </p:cNvSpPr>
          <p:nvPr>
            <p:ph type="title"/>
          </p:nvPr>
        </p:nvSpPr>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05CF8C93-48E5-E942-A879-A93D0EDE86A2}"/>
              </a:ext>
            </a:extLst>
          </p:cNvPr>
          <p:cNvPicPr>
            <a:picLocks noChangeAspect="1"/>
          </p:cNvPicPr>
          <p:nvPr/>
        </p:nvPicPr>
        <p:blipFill>
          <a:blip r:embed="rId2"/>
          <a:stretch>
            <a:fillRect/>
          </a:stretch>
        </p:blipFill>
        <p:spPr>
          <a:xfrm>
            <a:off x="443664" y="1958963"/>
            <a:ext cx="5042736" cy="4726042"/>
          </a:xfrm>
          <a:prstGeom prst="rect">
            <a:avLst/>
          </a:prstGeom>
        </p:spPr>
      </p:pic>
    </p:spTree>
    <p:extLst>
      <p:ext uri="{BB962C8B-B14F-4D97-AF65-F5344CB8AC3E}">
        <p14:creationId xmlns:p14="http://schemas.microsoft.com/office/powerpoint/2010/main" val="589741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BA31-A14F-EF48-B60E-A825789ED5D5}"/>
              </a:ext>
            </a:extLst>
          </p:cNvPr>
          <p:cNvSpPr>
            <a:spLocks noGrp="1"/>
          </p:cNvSpPr>
          <p:nvPr>
            <p:ph type="title"/>
          </p:nvPr>
        </p:nvSpPr>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pic>
        <p:nvPicPr>
          <p:cNvPr id="3" name="Picture 2">
            <a:extLst>
              <a:ext uri="{FF2B5EF4-FFF2-40B4-BE49-F238E27FC236}">
                <a16:creationId xmlns:a16="http://schemas.microsoft.com/office/drawing/2014/main" id="{970C4239-AE0C-0A49-AB37-4201B830A503}"/>
              </a:ext>
            </a:extLst>
          </p:cNvPr>
          <p:cNvPicPr>
            <a:picLocks noChangeAspect="1"/>
          </p:cNvPicPr>
          <p:nvPr/>
        </p:nvPicPr>
        <p:blipFill>
          <a:blip r:embed="rId2"/>
          <a:stretch>
            <a:fillRect/>
          </a:stretch>
        </p:blipFill>
        <p:spPr>
          <a:xfrm>
            <a:off x="0" y="1690689"/>
            <a:ext cx="9144000" cy="4916495"/>
          </a:xfrm>
          <a:prstGeom prst="rect">
            <a:avLst/>
          </a:prstGeom>
        </p:spPr>
      </p:pic>
    </p:spTree>
    <p:extLst>
      <p:ext uri="{BB962C8B-B14F-4D97-AF65-F5344CB8AC3E}">
        <p14:creationId xmlns:p14="http://schemas.microsoft.com/office/powerpoint/2010/main" val="2770727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BA31-A14F-EF48-B60E-A825789ED5D5}"/>
              </a:ext>
            </a:extLst>
          </p:cNvPr>
          <p:cNvSpPr>
            <a:spLocks noGrp="1"/>
          </p:cNvSpPr>
          <p:nvPr>
            <p:ph type="title"/>
          </p:nvPr>
        </p:nvSpPr>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D71D210B-5BF3-D44E-AD55-9BB654192F5A}"/>
              </a:ext>
            </a:extLst>
          </p:cNvPr>
          <p:cNvPicPr>
            <a:picLocks noChangeAspect="1"/>
          </p:cNvPicPr>
          <p:nvPr/>
        </p:nvPicPr>
        <p:blipFill>
          <a:blip r:embed="rId2"/>
          <a:stretch>
            <a:fillRect/>
          </a:stretch>
        </p:blipFill>
        <p:spPr>
          <a:xfrm>
            <a:off x="0" y="1950342"/>
            <a:ext cx="9144000" cy="4687261"/>
          </a:xfrm>
          <a:prstGeom prst="rect">
            <a:avLst/>
          </a:prstGeom>
        </p:spPr>
      </p:pic>
    </p:spTree>
    <p:extLst>
      <p:ext uri="{BB962C8B-B14F-4D97-AF65-F5344CB8AC3E}">
        <p14:creationId xmlns:p14="http://schemas.microsoft.com/office/powerpoint/2010/main" val="84612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275770-0CE9-D945-9FA7-7A7BF0C1183B}"/>
              </a:ext>
            </a:extLst>
          </p:cNvPr>
          <p:cNvPicPr>
            <a:picLocks noChangeAspect="1"/>
          </p:cNvPicPr>
          <p:nvPr/>
        </p:nvPicPr>
        <p:blipFill>
          <a:blip r:embed="rId3"/>
          <a:stretch>
            <a:fillRect/>
          </a:stretch>
        </p:blipFill>
        <p:spPr>
          <a:xfrm>
            <a:off x="1598313" y="1873689"/>
            <a:ext cx="6318078" cy="4837573"/>
          </a:xfrm>
          <a:prstGeom prst="rect">
            <a:avLst/>
          </a:prstGeom>
        </p:spPr>
      </p:pic>
      <p:sp>
        <p:nvSpPr>
          <p:cNvPr id="5" name="Title 1">
            <a:extLst>
              <a:ext uri="{FF2B5EF4-FFF2-40B4-BE49-F238E27FC236}">
                <a16:creationId xmlns:a16="http://schemas.microsoft.com/office/drawing/2014/main" id="{A683F700-F7E9-F54B-8C5B-15D6BB79B484}"/>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spTree>
    <p:extLst>
      <p:ext uri="{BB962C8B-B14F-4D97-AF65-F5344CB8AC3E}">
        <p14:creationId xmlns:p14="http://schemas.microsoft.com/office/powerpoint/2010/main" val="2875236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D6E2-61F4-074B-9BDB-BF2D5F9F0723}"/>
              </a:ext>
            </a:extLst>
          </p:cNvPr>
          <p:cNvSpPr>
            <a:spLocks noGrp="1"/>
          </p:cNvSpPr>
          <p:nvPr>
            <p:ph type="title"/>
          </p:nvPr>
        </p:nvSpPr>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F5AAA75E-4DF0-2C4F-9B20-AC895E74D755}"/>
              </a:ext>
            </a:extLst>
          </p:cNvPr>
          <p:cNvPicPr>
            <a:picLocks noChangeAspect="1"/>
          </p:cNvPicPr>
          <p:nvPr/>
        </p:nvPicPr>
        <p:blipFill>
          <a:blip r:embed="rId2"/>
          <a:stretch>
            <a:fillRect/>
          </a:stretch>
        </p:blipFill>
        <p:spPr>
          <a:xfrm>
            <a:off x="0" y="1878336"/>
            <a:ext cx="9144000" cy="4238149"/>
          </a:xfrm>
          <a:prstGeom prst="rect">
            <a:avLst/>
          </a:prstGeom>
        </p:spPr>
      </p:pic>
    </p:spTree>
    <p:extLst>
      <p:ext uri="{BB962C8B-B14F-4D97-AF65-F5344CB8AC3E}">
        <p14:creationId xmlns:p14="http://schemas.microsoft.com/office/powerpoint/2010/main" val="1184266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D6E2-61F4-074B-9BDB-BF2D5F9F0723}"/>
              </a:ext>
            </a:extLst>
          </p:cNvPr>
          <p:cNvSpPr>
            <a:spLocks noGrp="1"/>
          </p:cNvSpPr>
          <p:nvPr>
            <p:ph type="title"/>
          </p:nvPr>
        </p:nvSpPr>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pic>
        <p:nvPicPr>
          <p:cNvPr id="3" name="Picture 2">
            <a:extLst>
              <a:ext uri="{FF2B5EF4-FFF2-40B4-BE49-F238E27FC236}">
                <a16:creationId xmlns:a16="http://schemas.microsoft.com/office/drawing/2014/main" id="{918B2D18-53D4-6142-9E49-14E445695D12}"/>
              </a:ext>
            </a:extLst>
          </p:cNvPr>
          <p:cNvPicPr>
            <a:picLocks noChangeAspect="1"/>
          </p:cNvPicPr>
          <p:nvPr/>
        </p:nvPicPr>
        <p:blipFill>
          <a:blip r:embed="rId2"/>
          <a:stretch>
            <a:fillRect/>
          </a:stretch>
        </p:blipFill>
        <p:spPr>
          <a:xfrm>
            <a:off x="0" y="2025969"/>
            <a:ext cx="8973318" cy="4237671"/>
          </a:xfrm>
          <a:prstGeom prst="rect">
            <a:avLst/>
          </a:prstGeom>
        </p:spPr>
      </p:pic>
    </p:spTree>
    <p:extLst>
      <p:ext uri="{BB962C8B-B14F-4D97-AF65-F5344CB8AC3E}">
        <p14:creationId xmlns:p14="http://schemas.microsoft.com/office/powerpoint/2010/main" val="2390284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3A372-5C42-224E-8D3E-16E96F5965F1}"/>
              </a:ext>
            </a:extLst>
          </p:cNvPr>
          <p:cNvSpPr>
            <a:spLocks noGrp="1"/>
          </p:cNvSpPr>
          <p:nvPr>
            <p:ph type="title"/>
          </p:nvPr>
        </p:nvSpPr>
        <p:spPr/>
        <p:txBody>
          <a:bodyPr/>
          <a:lstStyle/>
          <a:p>
            <a:r>
              <a:rPr lang="en-US" altLang="zh-CN" dirty="0"/>
              <a:t>Classifier:</a:t>
            </a:r>
            <a:r>
              <a:rPr lang="zh-CN" altLang="en-US" dirty="0"/>
              <a:t> </a:t>
            </a:r>
            <a:r>
              <a:rPr lang="en-US" altLang="zh-CN" dirty="0"/>
              <a:t>K-Nearest</a:t>
            </a:r>
            <a:r>
              <a:rPr lang="zh-CN" altLang="en-US" dirty="0"/>
              <a:t> </a:t>
            </a:r>
            <a:r>
              <a:rPr lang="en-US" altLang="zh-CN" dirty="0"/>
              <a:t>Neighbor</a:t>
            </a:r>
            <a:endParaRPr lang="en-CN" dirty="0"/>
          </a:p>
        </p:txBody>
      </p:sp>
      <p:pic>
        <p:nvPicPr>
          <p:cNvPr id="4" name="Picture 3">
            <a:extLst>
              <a:ext uri="{FF2B5EF4-FFF2-40B4-BE49-F238E27FC236}">
                <a16:creationId xmlns:a16="http://schemas.microsoft.com/office/drawing/2014/main" id="{1F51E58E-F7FF-C044-8CE8-0EB893994C60}"/>
              </a:ext>
            </a:extLst>
          </p:cNvPr>
          <p:cNvPicPr>
            <a:picLocks noChangeAspect="1"/>
          </p:cNvPicPr>
          <p:nvPr/>
        </p:nvPicPr>
        <p:blipFill>
          <a:blip r:embed="rId2"/>
          <a:stretch>
            <a:fillRect/>
          </a:stretch>
        </p:blipFill>
        <p:spPr>
          <a:xfrm>
            <a:off x="0" y="2059419"/>
            <a:ext cx="9144000" cy="4433455"/>
          </a:xfrm>
          <a:prstGeom prst="rect">
            <a:avLst/>
          </a:prstGeom>
        </p:spPr>
      </p:pic>
    </p:spTree>
    <p:extLst>
      <p:ext uri="{BB962C8B-B14F-4D97-AF65-F5344CB8AC3E}">
        <p14:creationId xmlns:p14="http://schemas.microsoft.com/office/powerpoint/2010/main" val="1332614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Linear Classification</a:t>
            </a:r>
          </a:p>
        </p:txBody>
      </p:sp>
    </p:spTree>
    <p:extLst>
      <p:ext uri="{BB962C8B-B14F-4D97-AF65-F5344CB8AC3E}">
        <p14:creationId xmlns:p14="http://schemas.microsoft.com/office/powerpoint/2010/main" val="2647206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31C20-D598-A945-BBB3-7393A7D6677F}"/>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sp>
        <p:nvSpPr>
          <p:cNvPr id="3" name="Content Placeholder 2">
            <a:extLst>
              <a:ext uri="{FF2B5EF4-FFF2-40B4-BE49-F238E27FC236}">
                <a16:creationId xmlns:a16="http://schemas.microsoft.com/office/drawing/2014/main" id="{022A2F71-C8DC-E74D-A44D-9BB3F9481C51}"/>
              </a:ext>
            </a:extLst>
          </p:cNvPr>
          <p:cNvSpPr>
            <a:spLocks noGrp="1"/>
          </p:cNvSpPr>
          <p:nvPr>
            <p:ph idx="1"/>
          </p:nvPr>
        </p:nvSpPr>
        <p:spPr>
          <a:xfrm>
            <a:off x="628650" y="1690689"/>
            <a:ext cx="7886700" cy="4351338"/>
          </a:xfrm>
        </p:spPr>
        <p:txBody>
          <a:bodyPr/>
          <a:lstStyle/>
          <a:p>
            <a:pPr>
              <a:lnSpc>
                <a:spcPct val="150000"/>
              </a:lnSpc>
            </a:pPr>
            <a:r>
              <a:rPr lang="en-US" altLang="zh-CN" dirty="0"/>
              <a:t>Linear</a:t>
            </a:r>
            <a:r>
              <a:rPr lang="zh-CN" altLang="en-US" dirty="0"/>
              <a:t> </a:t>
            </a:r>
            <a:r>
              <a:rPr lang="en-US" dirty="0"/>
              <a:t>Classification</a:t>
            </a:r>
          </a:p>
          <a:p>
            <a:pPr marL="0" indent="0">
              <a:lnSpc>
                <a:spcPct val="150000"/>
              </a:lnSpc>
              <a:buNone/>
            </a:pPr>
            <a:endParaRPr lang="en-US" dirty="0"/>
          </a:p>
        </p:txBody>
      </p:sp>
      <p:sp>
        <p:nvSpPr>
          <p:cNvPr id="5" name="Rectangle 4">
            <a:extLst>
              <a:ext uri="{FF2B5EF4-FFF2-40B4-BE49-F238E27FC236}">
                <a16:creationId xmlns:a16="http://schemas.microsoft.com/office/drawing/2014/main" id="{A032E320-BF17-554A-8A11-E6E2EE8E91CC}"/>
              </a:ext>
            </a:extLst>
          </p:cNvPr>
          <p:cNvSpPr/>
          <p:nvPr/>
        </p:nvSpPr>
        <p:spPr>
          <a:xfrm>
            <a:off x="965200" y="2169290"/>
            <a:ext cx="7090229" cy="1697068"/>
          </a:xfrm>
          <a:prstGeom prst="rect">
            <a:avLst/>
          </a:prstGeom>
        </p:spPr>
        <p:txBody>
          <a:bodyPr wrap="square">
            <a:spAutoFit/>
          </a:bodyPr>
          <a:lstStyle/>
          <a:p>
            <a:pPr>
              <a:lnSpc>
                <a:spcPct val="150000"/>
              </a:lnSpc>
            </a:pPr>
            <a:r>
              <a:rPr lang="en-US" sz="2400" dirty="0"/>
              <a:t>A classification algorithm (Classifier) that makes its</a:t>
            </a:r>
            <a:r>
              <a:rPr lang="zh-CN" altLang="en-US" sz="2400" dirty="0"/>
              <a:t> </a:t>
            </a:r>
            <a:r>
              <a:rPr lang="en-US" sz="2400" dirty="0"/>
              <a:t>classification based on a linear predictor function combining a set of weights with the feature vector</a:t>
            </a:r>
          </a:p>
        </p:txBody>
      </p:sp>
      <p:pic>
        <p:nvPicPr>
          <p:cNvPr id="6" name="Picture 5">
            <a:extLst>
              <a:ext uri="{FF2B5EF4-FFF2-40B4-BE49-F238E27FC236}">
                <a16:creationId xmlns:a16="http://schemas.microsoft.com/office/drawing/2014/main" id="{CC6E795F-A621-254B-80D2-FFD3F50D52D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35113" y="3593408"/>
            <a:ext cx="4287887" cy="3039920"/>
          </a:xfrm>
          <a:prstGeom prst="rect">
            <a:avLst/>
          </a:prstGeom>
        </p:spPr>
      </p:pic>
    </p:spTree>
    <p:extLst>
      <p:ext uri="{BB962C8B-B14F-4D97-AF65-F5344CB8AC3E}">
        <p14:creationId xmlns:p14="http://schemas.microsoft.com/office/powerpoint/2010/main" val="3394524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Building</a:t>
            </a:r>
            <a:r>
              <a:rPr lang="zh-CN" altLang="en-US" sz="3600" dirty="0"/>
              <a:t> </a:t>
            </a:r>
            <a:r>
              <a:rPr lang="en-US" altLang="zh-CN" sz="3600" dirty="0"/>
              <a:t>a</a:t>
            </a:r>
            <a:r>
              <a:rPr lang="zh-CN" altLang="en-US" sz="3600" dirty="0"/>
              <a:t> </a:t>
            </a:r>
            <a:r>
              <a:rPr lang="en-US" altLang="zh-CN" sz="3600" dirty="0"/>
              <a:t>machine</a:t>
            </a:r>
            <a:r>
              <a:rPr lang="zh-CN" altLang="en-US" sz="3600" dirty="0"/>
              <a:t> </a:t>
            </a:r>
            <a:r>
              <a:rPr lang="en-US" altLang="zh-CN" sz="3600" dirty="0"/>
              <a:t>learning</a:t>
            </a:r>
            <a:r>
              <a:rPr lang="zh-CN" altLang="en-US" sz="3600" dirty="0"/>
              <a:t> </a:t>
            </a:r>
            <a:r>
              <a:rPr lang="en-US" altLang="zh-CN" sz="3600" dirty="0"/>
              <a:t>algorithm</a:t>
            </a:r>
            <a:endParaRPr lang="en-US" sz="3600" dirty="0"/>
          </a:p>
        </p:txBody>
      </p:sp>
      <p:sp>
        <p:nvSpPr>
          <p:cNvPr id="4" name="TextBox 3"/>
          <p:cNvSpPr txBox="1"/>
          <p:nvPr/>
        </p:nvSpPr>
        <p:spPr>
          <a:xfrm>
            <a:off x="727451" y="1430163"/>
            <a:ext cx="6818314" cy="2523768"/>
          </a:xfrm>
          <a:prstGeom prst="rect">
            <a:avLst/>
          </a:prstGeom>
          <a:noFill/>
        </p:spPr>
        <p:txBody>
          <a:bodyPr wrap="square" rtlCol="0">
            <a:spAutoFit/>
          </a:bodyPr>
          <a:lstStyle/>
          <a:p>
            <a:pPr marL="285750" indent="-285750">
              <a:spcAft>
                <a:spcPts val="1200"/>
              </a:spcAft>
              <a:buFont typeface="Arial"/>
              <a:buChar char="•"/>
            </a:pPr>
            <a:r>
              <a:rPr lang="en-US" sz="3200" dirty="0"/>
              <a:t>A</a:t>
            </a:r>
            <a:r>
              <a:rPr lang="zh-CN" altLang="en-US" sz="3200" dirty="0"/>
              <a:t> </a:t>
            </a:r>
            <a:r>
              <a:rPr lang="en-US" altLang="zh-CN" sz="3200" dirty="0"/>
              <a:t>d</a:t>
            </a:r>
            <a:r>
              <a:rPr lang="en-US" sz="3200" dirty="0"/>
              <a:t>ataset</a:t>
            </a:r>
          </a:p>
          <a:p>
            <a:pPr marL="285750" indent="-285750">
              <a:spcAft>
                <a:spcPts val="1200"/>
              </a:spcAft>
              <a:buFont typeface="Arial"/>
              <a:buChar char="•"/>
            </a:pPr>
            <a:r>
              <a:rPr lang="en-US" sz="3200" dirty="0"/>
              <a:t>A</a:t>
            </a:r>
            <a:r>
              <a:rPr lang="zh-CN" altLang="en-US" sz="3200" dirty="0"/>
              <a:t> </a:t>
            </a:r>
            <a:r>
              <a:rPr lang="en-US" altLang="zh-CN" sz="3200" dirty="0"/>
              <a:t>m</a:t>
            </a:r>
            <a:r>
              <a:rPr lang="en-US" sz="3200" dirty="0"/>
              <a:t>odel</a:t>
            </a:r>
          </a:p>
          <a:p>
            <a:pPr marL="285750" indent="-285750">
              <a:spcAft>
                <a:spcPts val="1200"/>
              </a:spcAft>
              <a:buFont typeface="Arial"/>
              <a:buChar char="•"/>
            </a:pPr>
            <a:r>
              <a:rPr lang="en-US" sz="3200" dirty="0"/>
              <a:t>A</a:t>
            </a:r>
            <a:r>
              <a:rPr lang="zh-CN" altLang="en-US" sz="3200" dirty="0"/>
              <a:t> </a:t>
            </a:r>
            <a:r>
              <a:rPr lang="en-US" altLang="zh-CN" sz="3200" dirty="0"/>
              <a:t>loss</a:t>
            </a:r>
            <a:r>
              <a:rPr lang="zh-CN" altLang="en-US" sz="3200" dirty="0"/>
              <a:t> </a:t>
            </a:r>
            <a:r>
              <a:rPr lang="en-US" altLang="zh-CN" sz="3200" dirty="0"/>
              <a:t>function</a:t>
            </a:r>
            <a:endParaRPr lang="en-US" sz="3200" dirty="0"/>
          </a:p>
          <a:p>
            <a:pPr marL="285750" indent="-285750">
              <a:spcAft>
                <a:spcPts val="1200"/>
              </a:spcAft>
              <a:buFont typeface="Arial"/>
              <a:buChar char="•"/>
            </a:pPr>
            <a:r>
              <a:rPr lang="en-US" sz="3200" dirty="0"/>
              <a:t>An</a:t>
            </a:r>
            <a:r>
              <a:rPr lang="zh-CN" altLang="en-US" sz="3200" dirty="0"/>
              <a:t> </a:t>
            </a:r>
            <a:r>
              <a:rPr lang="en-US" altLang="zh-CN" sz="3200" dirty="0"/>
              <a:t>o</a:t>
            </a:r>
            <a:r>
              <a:rPr lang="en-US" sz="3200" dirty="0"/>
              <a:t>ptimization</a:t>
            </a:r>
            <a:r>
              <a:rPr lang="zh-CN" altLang="en-US" sz="3200" dirty="0"/>
              <a:t> </a:t>
            </a:r>
            <a:r>
              <a:rPr lang="en-US" altLang="zh-CN" sz="3200" dirty="0"/>
              <a:t>procedure</a:t>
            </a:r>
            <a:endParaRPr lang="en-US" sz="3200" dirty="0"/>
          </a:p>
        </p:txBody>
      </p:sp>
    </p:spTree>
    <p:extLst>
      <p:ext uri="{BB962C8B-B14F-4D97-AF65-F5344CB8AC3E}">
        <p14:creationId xmlns:p14="http://schemas.microsoft.com/office/powerpoint/2010/main" val="524170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7479C-1993-4B46-A868-AD5B28BD1D3B}"/>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grpSp>
        <p:nvGrpSpPr>
          <p:cNvPr id="4" name="Group 3">
            <a:extLst>
              <a:ext uri="{FF2B5EF4-FFF2-40B4-BE49-F238E27FC236}">
                <a16:creationId xmlns:a16="http://schemas.microsoft.com/office/drawing/2014/main" id="{96C260D7-E250-2047-97F2-145DD9E22D0E}"/>
              </a:ext>
            </a:extLst>
          </p:cNvPr>
          <p:cNvGrpSpPr/>
          <p:nvPr/>
        </p:nvGrpSpPr>
        <p:grpSpPr>
          <a:xfrm>
            <a:off x="160638" y="1876117"/>
            <a:ext cx="8986975" cy="4364045"/>
            <a:chOff x="160638" y="1876117"/>
            <a:chExt cx="8986975" cy="4364045"/>
          </a:xfrm>
        </p:grpSpPr>
        <p:pic>
          <p:nvPicPr>
            <p:cNvPr id="5" name="Picture 4">
              <a:extLst>
                <a:ext uri="{FF2B5EF4-FFF2-40B4-BE49-F238E27FC236}">
                  <a16:creationId xmlns:a16="http://schemas.microsoft.com/office/drawing/2014/main" id="{4DFDD501-D336-0549-8B9F-B313133EDEFE}"/>
                </a:ext>
              </a:extLst>
            </p:cNvPr>
            <p:cNvPicPr>
              <a:picLocks noChangeAspect="1"/>
            </p:cNvPicPr>
            <p:nvPr/>
          </p:nvPicPr>
          <p:blipFill>
            <a:blip r:embed="rId2"/>
            <a:stretch>
              <a:fillRect/>
            </a:stretch>
          </p:blipFill>
          <p:spPr>
            <a:xfrm>
              <a:off x="160638" y="1876117"/>
              <a:ext cx="8986975" cy="4364045"/>
            </a:xfrm>
            <a:prstGeom prst="rect">
              <a:avLst/>
            </a:prstGeom>
          </p:spPr>
        </p:pic>
        <p:sp>
          <p:nvSpPr>
            <p:cNvPr id="3" name="Rectangle 2">
              <a:extLst>
                <a:ext uri="{FF2B5EF4-FFF2-40B4-BE49-F238E27FC236}">
                  <a16:creationId xmlns:a16="http://schemas.microsoft.com/office/drawing/2014/main" id="{6FC3BA5F-89A2-6D40-996D-73E45594F37C}"/>
                </a:ext>
              </a:extLst>
            </p:cNvPr>
            <p:cNvSpPr/>
            <p:nvPr/>
          </p:nvSpPr>
          <p:spPr>
            <a:xfrm>
              <a:off x="3992880" y="1876117"/>
              <a:ext cx="2712720" cy="577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5">
              <a:extLst>
                <a:ext uri="{FF2B5EF4-FFF2-40B4-BE49-F238E27FC236}">
                  <a16:creationId xmlns:a16="http://schemas.microsoft.com/office/drawing/2014/main" id="{BB530C93-7CDE-4047-AEA9-DD0F7BDDF29F}"/>
                </a:ext>
              </a:extLst>
            </p:cNvPr>
            <p:cNvSpPr/>
            <p:nvPr/>
          </p:nvSpPr>
          <p:spPr>
            <a:xfrm>
              <a:off x="2773680" y="2717665"/>
              <a:ext cx="2880360" cy="711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3796012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7479C-1993-4B46-A868-AD5B28BD1D3B}"/>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5" name="Picture 4">
            <a:extLst>
              <a:ext uri="{FF2B5EF4-FFF2-40B4-BE49-F238E27FC236}">
                <a16:creationId xmlns:a16="http://schemas.microsoft.com/office/drawing/2014/main" id="{4DFDD501-D336-0549-8B9F-B313133EDEFE}"/>
              </a:ext>
            </a:extLst>
          </p:cNvPr>
          <p:cNvPicPr>
            <a:picLocks noChangeAspect="1"/>
          </p:cNvPicPr>
          <p:nvPr/>
        </p:nvPicPr>
        <p:blipFill>
          <a:blip r:embed="rId2"/>
          <a:stretch>
            <a:fillRect/>
          </a:stretch>
        </p:blipFill>
        <p:spPr>
          <a:xfrm>
            <a:off x="160638" y="1876117"/>
            <a:ext cx="8986975" cy="4364045"/>
          </a:xfrm>
          <a:prstGeom prst="rect">
            <a:avLst/>
          </a:prstGeom>
        </p:spPr>
      </p:pic>
    </p:spTree>
    <p:extLst>
      <p:ext uri="{BB962C8B-B14F-4D97-AF65-F5344CB8AC3E}">
        <p14:creationId xmlns:p14="http://schemas.microsoft.com/office/powerpoint/2010/main" val="4265784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CE0B-F0CC-5E45-B5B5-A3DD8FA0ECB3}"/>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73E9BC6B-0FA7-B444-87F5-3E8CB1B46386}"/>
              </a:ext>
            </a:extLst>
          </p:cNvPr>
          <p:cNvPicPr>
            <a:picLocks noChangeAspect="1"/>
          </p:cNvPicPr>
          <p:nvPr/>
        </p:nvPicPr>
        <p:blipFill rotWithShape="1">
          <a:blip r:embed="rId2"/>
          <a:srcRect r="3514"/>
          <a:stretch/>
        </p:blipFill>
        <p:spPr>
          <a:xfrm>
            <a:off x="210065" y="1926240"/>
            <a:ext cx="8822724" cy="4449847"/>
          </a:xfrm>
          <a:prstGeom prst="rect">
            <a:avLst/>
          </a:prstGeom>
        </p:spPr>
      </p:pic>
    </p:spTree>
    <p:extLst>
      <p:ext uri="{BB962C8B-B14F-4D97-AF65-F5344CB8AC3E}">
        <p14:creationId xmlns:p14="http://schemas.microsoft.com/office/powerpoint/2010/main" val="78844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4592-09D5-F84C-AF8C-6734ABC89124}"/>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86A4BB47-2DC7-2245-A131-62BA2EC45A41}"/>
              </a:ext>
            </a:extLst>
          </p:cNvPr>
          <p:cNvPicPr>
            <a:picLocks noChangeAspect="1"/>
          </p:cNvPicPr>
          <p:nvPr/>
        </p:nvPicPr>
        <p:blipFill>
          <a:blip r:embed="rId2"/>
          <a:stretch>
            <a:fillRect/>
          </a:stretch>
        </p:blipFill>
        <p:spPr>
          <a:xfrm>
            <a:off x="213960" y="1951630"/>
            <a:ext cx="8716079" cy="4541244"/>
          </a:xfrm>
          <a:prstGeom prst="rect">
            <a:avLst/>
          </a:prstGeom>
        </p:spPr>
      </p:pic>
    </p:spTree>
    <p:extLst>
      <p:ext uri="{BB962C8B-B14F-4D97-AF65-F5344CB8AC3E}">
        <p14:creationId xmlns:p14="http://schemas.microsoft.com/office/powerpoint/2010/main" val="191786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10C2-9738-BB4F-B61C-F023A53B5BC5}"/>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Content Placeholder 3">
            <a:extLst>
              <a:ext uri="{FF2B5EF4-FFF2-40B4-BE49-F238E27FC236}">
                <a16:creationId xmlns:a16="http://schemas.microsoft.com/office/drawing/2014/main" id="{EF61820C-A30C-6949-990E-C71FBDE50FFE}"/>
              </a:ext>
            </a:extLst>
          </p:cNvPr>
          <p:cNvPicPr>
            <a:picLocks noGrp="1" noChangeAspect="1"/>
          </p:cNvPicPr>
          <p:nvPr>
            <p:ph idx="1"/>
          </p:nvPr>
        </p:nvPicPr>
        <p:blipFill>
          <a:blip r:embed="rId3"/>
          <a:stretch>
            <a:fillRect/>
          </a:stretch>
        </p:blipFill>
        <p:spPr>
          <a:xfrm>
            <a:off x="657079" y="2003046"/>
            <a:ext cx="7829841" cy="4351338"/>
          </a:xfrm>
          <a:prstGeom prst="rect">
            <a:avLst/>
          </a:prstGeom>
        </p:spPr>
      </p:pic>
      <p:sp>
        <p:nvSpPr>
          <p:cNvPr id="5" name="Rectangle 4">
            <a:extLst>
              <a:ext uri="{FF2B5EF4-FFF2-40B4-BE49-F238E27FC236}">
                <a16:creationId xmlns:a16="http://schemas.microsoft.com/office/drawing/2014/main" id="{CEBFB644-AD81-F14A-B0AD-68109AB9F3C5}"/>
              </a:ext>
            </a:extLst>
          </p:cNvPr>
          <p:cNvSpPr/>
          <p:nvPr/>
        </p:nvSpPr>
        <p:spPr>
          <a:xfrm>
            <a:off x="657079" y="1602936"/>
            <a:ext cx="4100866" cy="461665"/>
          </a:xfrm>
          <a:prstGeom prst="rect">
            <a:avLst/>
          </a:prstGeom>
        </p:spPr>
        <p:txBody>
          <a:bodyPr wrap="none">
            <a:spAutoFit/>
          </a:bodyPr>
          <a:lstStyle/>
          <a:p>
            <a:r>
              <a:rPr lang="en-US" altLang="zh-CN" sz="2400" dirty="0">
                <a:solidFill>
                  <a:srgbClr val="C00000"/>
                </a:solidFill>
              </a:rPr>
              <a:t>Linear</a:t>
            </a:r>
            <a:r>
              <a:rPr lang="zh-CN" altLang="en-US" sz="2400" dirty="0">
                <a:solidFill>
                  <a:srgbClr val="C00000"/>
                </a:solidFill>
              </a:rPr>
              <a:t> </a:t>
            </a:r>
            <a:r>
              <a:rPr lang="en-US" altLang="zh-CN" sz="2400" dirty="0">
                <a:solidFill>
                  <a:srgbClr val="C00000"/>
                </a:solidFill>
              </a:rPr>
              <a:t>layers</a:t>
            </a:r>
            <a:r>
              <a:rPr lang="zh-CN" altLang="en-US" sz="2400" dirty="0">
                <a:solidFill>
                  <a:srgbClr val="C00000"/>
                </a:solidFill>
              </a:rPr>
              <a:t> </a:t>
            </a:r>
            <a:r>
              <a:rPr lang="en-US" altLang="zh-CN" sz="2400" dirty="0">
                <a:solidFill>
                  <a:srgbClr val="C00000"/>
                </a:solidFill>
              </a:rPr>
              <a:t>in</a:t>
            </a:r>
            <a:r>
              <a:rPr lang="zh-CN" altLang="en-US" sz="2400" dirty="0">
                <a:solidFill>
                  <a:srgbClr val="C00000"/>
                </a:solidFill>
              </a:rPr>
              <a:t> </a:t>
            </a:r>
            <a:r>
              <a:rPr lang="en-US" sz="2400" dirty="0">
                <a:solidFill>
                  <a:srgbClr val="C00000"/>
                </a:solidFill>
              </a:rPr>
              <a:t>Neural Network</a:t>
            </a:r>
            <a:endParaRPr lang="en-CN" sz="2400" dirty="0">
              <a:solidFill>
                <a:srgbClr val="C00000"/>
              </a:solidFill>
            </a:endParaRPr>
          </a:p>
        </p:txBody>
      </p:sp>
    </p:spTree>
    <p:extLst>
      <p:ext uri="{BB962C8B-B14F-4D97-AF65-F5344CB8AC3E}">
        <p14:creationId xmlns:p14="http://schemas.microsoft.com/office/powerpoint/2010/main" val="1811638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12F05-FC87-A14B-A6E8-1DABC442F0F9}"/>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A7923C4E-0185-D245-8CF6-55CCC021508A}"/>
              </a:ext>
            </a:extLst>
          </p:cNvPr>
          <p:cNvPicPr>
            <a:picLocks noChangeAspect="1"/>
          </p:cNvPicPr>
          <p:nvPr/>
        </p:nvPicPr>
        <p:blipFill rotWithShape="1">
          <a:blip r:embed="rId2"/>
          <a:srcRect r="6866"/>
          <a:stretch/>
        </p:blipFill>
        <p:spPr>
          <a:xfrm>
            <a:off x="313898" y="1529679"/>
            <a:ext cx="8516203" cy="4662944"/>
          </a:xfrm>
          <a:prstGeom prst="rect">
            <a:avLst/>
          </a:prstGeom>
        </p:spPr>
      </p:pic>
    </p:spTree>
    <p:extLst>
      <p:ext uri="{BB962C8B-B14F-4D97-AF65-F5344CB8AC3E}">
        <p14:creationId xmlns:p14="http://schemas.microsoft.com/office/powerpoint/2010/main" val="2040652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12F05-FC87-A14B-A6E8-1DABC442F0F9}"/>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3" name="Picture 2">
            <a:extLst>
              <a:ext uri="{FF2B5EF4-FFF2-40B4-BE49-F238E27FC236}">
                <a16:creationId xmlns:a16="http://schemas.microsoft.com/office/drawing/2014/main" id="{D3C81799-56C9-A24B-AB67-FEED1A47A72B}"/>
              </a:ext>
            </a:extLst>
          </p:cNvPr>
          <p:cNvPicPr>
            <a:picLocks noChangeAspect="1"/>
          </p:cNvPicPr>
          <p:nvPr/>
        </p:nvPicPr>
        <p:blipFill>
          <a:blip r:embed="rId2"/>
          <a:stretch>
            <a:fillRect/>
          </a:stretch>
        </p:blipFill>
        <p:spPr>
          <a:xfrm>
            <a:off x="308475" y="1830578"/>
            <a:ext cx="8527050" cy="4051606"/>
          </a:xfrm>
          <a:prstGeom prst="rect">
            <a:avLst/>
          </a:prstGeom>
        </p:spPr>
      </p:pic>
    </p:spTree>
    <p:extLst>
      <p:ext uri="{BB962C8B-B14F-4D97-AF65-F5344CB8AC3E}">
        <p14:creationId xmlns:p14="http://schemas.microsoft.com/office/powerpoint/2010/main" val="2793557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12F05-FC87-A14B-A6E8-1DABC442F0F9}"/>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4B20EFD6-29FA-F443-A0BD-9136B62AEB08}"/>
              </a:ext>
            </a:extLst>
          </p:cNvPr>
          <p:cNvPicPr>
            <a:picLocks noChangeAspect="1"/>
          </p:cNvPicPr>
          <p:nvPr/>
        </p:nvPicPr>
        <p:blipFill>
          <a:blip r:embed="rId2"/>
          <a:stretch>
            <a:fillRect/>
          </a:stretch>
        </p:blipFill>
        <p:spPr>
          <a:xfrm>
            <a:off x="228880" y="1786223"/>
            <a:ext cx="8686240" cy="4102241"/>
          </a:xfrm>
          <a:prstGeom prst="rect">
            <a:avLst/>
          </a:prstGeom>
        </p:spPr>
      </p:pic>
    </p:spTree>
    <p:extLst>
      <p:ext uri="{BB962C8B-B14F-4D97-AF65-F5344CB8AC3E}">
        <p14:creationId xmlns:p14="http://schemas.microsoft.com/office/powerpoint/2010/main" val="503552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12F05-FC87-A14B-A6E8-1DABC442F0F9}"/>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3" name="Picture 2">
            <a:extLst>
              <a:ext uri="{FF2B5EF4-FFF2-40B4-BE49-F238E27FC236}">
                <a16:creationId xmlns:a16="http://schemas.microsoft.com/office/drawing/2014/main" id="{7F3CD9E1-2CD3-EC4F-92CF-AE1949688679}"/>
              </a:ext>
            </a:extLst>
          </p:cNvPr>
          <p:cNvPicPr>
            <a:picLocks noChangeAspect="1"/>
          </p:cNvPicPr>
          <p:nvPr/>
        </p:nvPicPr>
        <p:blipFill>
          <a:blip r:embed="rId2"/>
          <a:stretch>
            <a:fillRect/>
          </a:stretch>
        </p:blipFill>
        <p:spPr>
          <a:xfrm>
            <a:off x="0" y="1818264"/>
            <a:ext cx="9144000" cy="4149519"/>
          </a:xfrm>
          <a:prstGeom prst="rect">
            <a:avLst/>
          </a:prstGeom>
        </p:spPr>
      </p:pic>
    </p:spTree>
    <p:extLst>
      <p:ext uri="{BB962C8B-B14F-4D97-AF65-F5344CB8AC3E}">
        <p14:creationId xmlns:p14="http://schemas.microsoft.com/office/powerpoint/2010/main" val="172828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12F05-FC87-A14B-A6E8-1DABC442F0F9}"/>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A49AFD7A-C74B-1C47-ABE8-52F68ED3B30F}"/>
              </a:ext>
            </a:extLst>
          </p:cNvPr>
          <p:cNvPicPr>
            <a:picLocks noChangeAspect="1"/>
          </p:cNvPicPr>
          <p:nvPr/>
        </p:nvPicPr>
        <p:blipFill>
          <a:blip r:embed="rId2"/>
          <a:stretch>
            <a:fillRect/>
          </a:stretch>
        </p:blipFill>
        <p:spPr>
          <a:xfrm>
            <a:off x="129653" y="1800017"/>
            <a:ext cx="8884693" cy="4465128"/>
          </a:xfrm>
          <a:prstGeom prst="rect">
            <a:avLst/>
          </a:prstGeom>
        </p:spPr>
      </p:pic>
    </p:spTree>
    <p:extLst>
      <p:ext uri="{BB962C8B-B14F-4D97-AF65-F5344CB8AC3E}">
        <p14:creationId xmlns:p14="http://schemas.microsoft.com/office/powerpoint/2010/main" val="3700497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Category by training data</a:t>
            </a:r>
          </a:p>
        </p:txBody>
      </p:sp>
      <p:sp>
        <p:nvSpPr>
          <p:cNvPr id="3" name="Rounded Rectangle 2">
            <a:extLst>
              <a:ext uri="{FF2B5EF4-FFF2-40B4-BE49-F238E27FC236}">
                <a16:creationId xmlns:a16="http://schemas.microsoft.com/office/drawing/2014/main" id="{311B6633-BB24-354C-BC31-24725DD0988A}"/>
              </a:ext>
            </a:extLst>
          </p:cNvPr>
          <p:cNvSpPr/>
          <p:nvPr/>
        </p:nvSpPr>
        <p:spPr>
          <a:xfrm>
            <a:off x="3026974" y="1230338"/>
            <a:ext cx="3079531" cy="830318"/>
          </a:xfrm>
          <a:prstGeom prst="roundRect">
            <a:avLst/>
          </a:prstGeom>
          <a:solidFill>
            <a:srgbClr val="F581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Machine</a:t>
            </a:r>
            <a:r>
              <a:rPr lang="zh-CN" altLang="en-US" sz="2800" b="1" dirty="0"/>
              <a:t> </a:t>
            </a:r>
            <a:r>
              <a:rPr lang="en-US" altLang="zh-CN" sz="2800" b="1" dirty="0"/>
              <a:t>Learning</a:t>
            </a:r>
            <a:endParaRPr lang="en-CN" sz="2800" b="1" dirty="0"/>
          </a:p>
        </p:txBody>
      </p:sp>
      <p:sp>
        <p:nvSpPr>
          <p:cNvPr id="6" name="Rounded Rectangle 5">
            <a:extLst>
              <a:ext uri="{FF2B5EF4-FFF2-40B4-BE49-F238E27FC236}">
                <a16:creationId xmlns:a16="http://schemas.microsoft.com/office/drawing/2014/main" id="{0613BD13-9C74-9E43-840E-A61E579FD1AF}"/>
              </a:ext>
            </a:extLst>
          </p:cNvPr>
          <p:cNvSpPr/>
          <p:nvPr/>
        </p:nvSpPr>
        <p:spPr>
          <a:xfrm>
            <a:off x="257503" y="2468752"/>
            <a:ext cx="2559268" cy="830318"/>
          </a:xfrm>
          <a:prstGeom prst="roundRect">
            <a:avLst/>
          </a:prstGeom>
          <a:solidFill>
            <a:srgbClr val="7DB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Supervised</a:t>
            </a:r>
            <a:endParaRPr lang="en-CN" sz="2800" b="1" dirty="0"/>
          </a:p>
        </p:txBody>
      </p:sp>
      <p:sp>
        <p:nvSpPr>
          <p:cNvPr id="8" name="Rounded Rectangle 7">
            <a:extLst>
              <a:ext uri="{FF2B5EF4-FFF2-40B4-BE49-F238E27FC236}">
                <a16:creationId xmlns:a16="http://schemas.microsoft.com/office/drawing/2014/main" id="{E772587E-293F-0347-A3FE-6712B9CB8866}"/>
              </a:ext>
            </a:extLst>
          </p:cNvPr>
          <p:cNvSpPr/>
          <p:nvPr/>
        </p:nvSpPr>
        <p:spPr>
          <a:xfrm>
            <a:off x="3287105" y="2475816"/>
            <a:ext cx="2559268" cy="830318"/>
          </a:xfrm>
          <a:prstGeom prst="roundRect">
            <a:avLst/>
          </a:prstGeom>
          <a:solidFill>
            <a:srgbClr val="7DB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Unsupervised</a:t>
            </a:r>
            <a:endParaRPr lang="en-CN" sz="2800" b="1" dirty="0"/>
          </a:p>
        </p:txBody>
      </p:sp>
      <p:sp>
        <p:nvSpPr>
          <p:cNvPr id="9" name="Rounded Rectangle 8">
            <a:extLst>
              <a:ext uri="{FF2B5EF4-FFF2-40B4-BE49-F238E27FC236}">
                <a16:creationId xmlns:a16="http://schemas.microsoft.com/office/drawing/2014/main" id="{F36FABEC-DB98-1B47-AC74-4C69040D2DF8}"/>
              </a:ext>
            </a:extLst>
          </p:cNvPr>
          <p:cNvSpPr/>
          <p:nvPr/>
        </p:nvSpPr>
        <p:spPr>
          <a:xfrm>
            <a:off x="6129529" y="2460676"/>
            <a:ext cx="2756968" cy="830318"/>
          </a:xfrm>
          <a:prstGeom prst="roundRect">
            <a:avLst/>
          </a:prstGeom>
          <a:solidFill>
            <a:srgbClr val="7DB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Semi-supervised</a:t>
            </a:r>
            <a:endParaRPr lang="en-CN" sz="2800" b="1" dirty="0"/>
          </a:p>
        </p:txBody>
      </p:sp>
      <p:cxnSp>
        <p:nvCxnSpPr>
          <p:cNvPr id="10" name="Straight Connector 9">
            <a:extLst>
              <a:ext uri="{FF2B5EF4-FFF2-40B4-BE49-F238E27FC236}">
                <a16:creationId xmlns:a16="http://schemas.microsoft.com/office/drawing/2014/main" id="{29AEC57F-90E2-2E47-912D-F1F417CBA767}"/>
              </a:ext>
            </a:extLst>
          </p:cNvPr>
          <p:cNvCxnSpPr>
            <a:cxnSpLocks/>
            <a:stCxn id="3" idx="2"/>
            <a:endCxn id="8" idx="0"/>
          </p:cNvCxnSpPr>
          <p:nvPr/>
        </p:nvCxnSpPr>
        <p:spPr>
          <a:xfrm flipH="1">
            <a:off x="4566739" y="2060656"/>
            <a:ext cx="1" cy="41516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B96E5378-BBD3-874A-A4A5-6F4E7FF1D064}"/>
              </a:ext>
            </a:extLst>
          </p:cNvPr>
          <p:cNvCxnSpPr>
            <a:cxnSpLocks/>
            <a:stCxn id="6" idx="0"/>
            <a:endCxn id="9" idx="0"/>
          </p:cNvCxnSpPr>
          <p:nvPr/>
        </p:nvCxnSpPr>
        <p:spPr>
          <a:xfrm rot="5400000" flipH="1" flipV="1">
            <a:off x="4518537" y="-520724"/>
            <a:ext cx="8076" cy="5970876"/>
          </a:xfrm>
          <a:prstGeom prst="bentConnector3">
            <a:avLst>
              <a:gd name="adj1" fmla="val 2930609"/>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 Box 5">
            <a:extLst>
              <a:ext uri="{FF2B5EF4-FFF2-40B4-BE49-F238E27FC236}">
                <a16:creationId xmlns:a16="http://schemas.microsoft.com/office/drawing/2014/main" id="{829EDB35-241B-3845-8D89-5D98258C53D8}"/>
              </a:ext>
            </a:extLst>
          </p:cNvPr>
          <p:cNvSpPr txBox="1"/>
          <p:nvPr/>
        </p:nvSpPr>
        <p:spPr>
          <a:xfrm>
            <a:off x="79314" y="3797597"/>
            <a:ext cx="2947660" cy="954107"/>
          </a:xfrm>
          <a:prstGeom prst="rect">
            <a:avLst/>
          </a:prstGeom>
          <a:noFill/>
        </p:spPr>
        <p:txBody>
          <a:bodyPr wrap="square" rtlCol="0" anchor="t">
            <a:spAutoFit/>
          </a:bodyPr>
          <a:lstStyle/>
          <a:p>
            <a:pPr algn="ctr"/>
            <a:r>
              <a:rPr lang="en-US" altLang="zh-CN" sz="2800" b="1" dirty="0"/>
              <a:t>Data</a:t>
            </a:r>
            <a:r>
              <a:rPr lang="zh-CN" altLang="en-US" sz="2800" b="1" dirty="0"/>
              <a:t> </a:t>
            </a:r>
            <a:r>
              <a:rPr lang="en-US" altLang="zh-CN" sz="2800" b="1" dirty="0"/>
              <a:t>with</a:t>
            </a:r>
            <a:r>
              <a:rPr lang="zh-CN" altLang="en-US" sz="2800" b="1" dirty="0"/>
              <a:t> </a:t>
            </a:r>
            <a:r>
              <a:rPr lang="en-US" altLang="zh-CN" sz="2800" b="1" dirty="0"/>
              <a:t>label</a:t>
            </a:r>
          </a:p>
          <a:p>
            <a:pPr algn="ctr"/>
            <a:endParaRPr lang="en-US" sz="2800" b="1" dirty="0"/>
          </a:p>
        </p:txBody>
      </p:sp>
      <p:sp>
        <p:nvSpPr>
          <p:cNvPr id="18" name="Text Box 5">
            <a:extLst>
              <a:ext uri="{FF2B5EF4-FFF2-40B4-BE49-F238E27FC236}">
                <a16:creationId xmlns:a16="http://schemas.microsoft.com/office/drawing/2014/main" id="{BB532DEB-5CF6-CD4F-AE57-0CA2DDB76D22}"/>
              </a:ext>
            </a:extLst>
          </p:cNvPr>
          <p:cNvSpPr txBox="1"/>
          <p:nvPr/>
        </p:nvSpPr>
        <p:spPr>
          <a:xfrm>
            <a:off x="3181869" y="3808304"/>
            <a:ext cx="2947660" cy="954107"/>
          </a:xfrm>
          <a:prstGeom prst="rect">
            <a:avLst/>
          </a:prstGeom>
          <a:noFill/>
        </p:spPr>
        <p:txBody>
          <a:bodyPr wrap="square" rtlCol="0" anchor="t">
            <a:spAutoFit/>
          </a:bodyPr>
          <a:lstStyle/>
          <a:p>
            <a:pPr algn="ctr"/>
            <a:r>
              <a:rPr lang="en-US" altLang="zh-CN" sz="2800" b="1" dirty="0"/>
              <a:t>Data</a:t>
            </a:r>
            <a:r>
              <a:rPr lang="zh-CN" altLang="en-US" sz="2800" b="1" dirty="0"/>
              <a:t> </a:t>
            </a:r>
            <a:r>
              <a:rPr lang="en-US" altLang="zh-CN" sz="2800" b="1" dirty="0"/>
              <a:t>without</a:t>
            </a:r>
            <a:r>
              <a:rPr lang="zh-CN" altLang="en-US" sz="2800" b="1" dirty="0"/>
              <a:t> </a:t>
            </a:r>
            <a:r>
              <a:rPr lang="en-US" altLang="zh-CN" sz="2800" b="1" dirty="0"/>
              <a:t>label</a:t>
            </a:r>
          </a:p>
          <a:p>
            <a:pPr algn="ctr"/>
            <a:endParaRPr lang="en-US" sz="2800" b="1" dirty="0"/>
          </a:p>
        </p:txBody>
      </p:sp>
      <p:sp>
        <p:nvSpPr>
          <p:cNvPr id="19" name="Text Box 5">
            <a:extLst>
              <a:ext uri="{FF2B5EF4-FFF2-40B4-BE49-F238E27FC236}">
                <a16:creationId xmlns:a16="http://schemas.microsoft.com/office/drawing/2014/main" id="{C1190CC2-5CF3-4749-A6E7-E6CA71F7AE4D}"/>
              </a:ext>
            </a:extLst>
          </p:cNvPr>
          <p:cNvSpPr txBox="1"/>
          <p:nvPr/>
        </p:nvSpPr>
        <p:spPr>
          <a:xfrm>
            <a:off x="6053265" y="3698135"/>
            <a:ext cx="2947660" cy="954107"/>
          </a:xfrm>
          <a:prstGeom prst="rect">
            <a:avLst/>
          </a:prstGeom>
          <a:noFill/>
        </p:spPr>
        <p:txBody>
          <a:bodyPr wrap="square" rtlCol="0" anchor="t">
            <a:spAutoFit/>
          </a:bodyPr>
          <a:lstStyle/>
          <a:p>
            <a:pPr algn="ctr"/>
            <a:r>
              <a:rPr lang="en-US" altLang="zh-CN" sz="2800" b="1" dirty="0"/>
              <a:t>L</a:t>
            </a:r>
            <a:r>
              <a:rPr lang="en-CN" altLang="zh-CN" sz="2800" b="1" dirty="0"/>
              <a:t>abel</a:t>
            </a:r>
            <a:r>
              <a:rPr lang="zh-CN" altLang="en-US" sz="2800" b="1" dirty="0"/>
              <a:t> </a:t>
            </a:r>
            <a:r>
              <a:rPr lang="en-US" altLang="zh-CN" sz="2800" b="1" dirty="0"/>
              <a:t>+</a:t>
            </a:r>
            <a:r>
              <a:rPr lang="zh-CN" altLang="en-US" sz="2800" b="1" dirty="0"/>
              <a:t> </a:t>
            </a:r>
            <a:r>
              <a:rPr lang="en-US" altLang="zh-CN" sz="2800" b="1" dirty="0"/>
              <a:t>unlabeled</a:t>
            </a:r>
            <a:r>
              <a:rPr lang="zh-CN" altLang="en-US" sz="2800" b="1" dirty="0"/>
              <a:t> </a:t>
            </a:r>
            <a:r>
              <a:rPr lang="en-US" altLang="zh-CN" sz="2800" b="1" dirty="0"/>
              <a:t>data</a:t>
            </a:r>
            <a:endParaRPr lang="en-US" sz="2800" b="1" dirty="0"/>
          </a:p>
        </p:txBody>
      </p:sp>
      <p:pic>
        <p:nvPicPr>
          <p:cNvPr id="22" name="Picture 21">
            <a:extLst>
              <a:ext uri="{FF2B5EF4-FFF2-40B4-BE49-F238E27FC236}">
                <a16:creationId xmlns:a16="http://schemas.microsoft.com/office/drawing/2014/main" id="{196FAF83-3A66-7A45-8F5D-AAD952C38396}"/>
              </a:ext>
            </a:extLst>
          </p:cNvPr>
          <p:cNvPicPr>
            <a:picLocks noChangeAspect="1"/>
          </p:cNvPicPr>
          <p:nvPr/>
        </p:nvPicPr>
        <p:blipFill>
          <a:blip r:embed="rId3"/>
          <a:stretch>
            <a:fillRect/>
          </a:stretch>
        </p:blipFill>
        <p:spPr>
          <a:xfrm>
            <a:off x="1030986" y="4528698"/>
            <a:ext cx="1506934" cy="1981880"/>
          </a:xfrm>
          <a:prstGeom prst="rect">
            <a:avLst/>
          </a:prstGeom>
        </p:spPr>
      </p:pic>
      <p:pic>
        <p:nvPicPr>
          <p:cNvPr id="23" name="Picture 2" descr="Unsupervised Machine Learning Algorithm">
            <a:extLst>
              <a:ext uri="{FF2B5EF4-FFF2-40B4-BE49-F238E27FC236}">
                <a16:creationId xmlns:a16="http://schemas.microsoft.com/office/drawing/2014/main" id="{4DA07F02-4BA9-044A-A259-580283993F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770" r="82846"/>
          <a:stretch/>
        </p:blipFill>
        <p:spPr bwMode="auto">
          <a:xfrm>
            <a:off x="3754465" y="4598273"/>
            <a:ext cx="1359402" cy="17429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Unsupervised Machine Learning Algorithm">
            <a:extLst>
              <a:ext uri="{FF2B5EF4-FFF2-40B4-BE49-F238E27FC236}">
                <a16:creationId xmlns:a16="http://schemas.microsoft.com/office/drawing/2014/main" id="{FF196961-2AEC-6147-8292-AD334B3AC2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770" r="82846"/>
          <a:stretch/>
        </p:blipFill>
        <p:spPr bwMode="auto">
          <a:xfrm>
            <a:off x="7476295" y="4648169"/>
            <a:ext cx="1359402" cy="174293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9255F41B-4EA5-E240-A7FA-2506A0C1274C}"/>
              </a:ext>
            </a:extLst>
          </p:cNvPr>
          <p:cNvPicPr>
            <a:picLocks noChangeAspect="1"/>
          </p:cNvPicPr>
          <p:nvPr/>
        </p:nvPicPr>
        <p:blipFill rotWithShape="1">
          <a:blip r:embed="rId3"/>
          <a:srcRect r="38150" b="51858"/>
          <a:stretch/>
        </p:blipFill>
        <p:spPr>
          <a:xfrm>
            <a:off x="6165447" y="4892870"/>
            <a:ext cx="932046" cy="954107"/>
          </a:xfrm>
          <a:prstGeom prst="rect">
            <a:avLst/>
          </a:prstGeom>
        </p:spPr>
      </p:pic>
      <p:sp>
        <p:nvSpPr>
          <p:cNvPr id="26" name="Plus 25">
            <a:extLst>
              <a:ext uri="{FF2B5EF4-FFF2-40B4-BE49-F238E27FC236}">
                <a16:creationId xmlns:a16="http://schemas.microsoft.com/office/drawing/2014/main" id="{1369E97B-DFC3-D34F-B823-C56569AC6BA0}"/>
              </a:ext>
            </a:extLst>
          </p:cNvPr>
          <p:cNvSpPr/>
          <p:nvPr/>
        </p:nvSpPr>
        <p:spPr>
          <a:xfrm>
            <a:off x="7223760" y="5191760"/>
            <a:ext cx="375920" cy="327878"/>
          </a:xfrm>
          <a:prstGeom prst="mathPlu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936829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4799-A55A-CE4C-BA6B-8C4F044DE3F6}"/>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6E84DC3B-8E9A-B14E-95F2-37CA8BBF8A63}"/>
              </a:ext>
            </a:extLst>
          </p:cNvPr>
          <p:cNvPicPr>
            <a:picLocks noChangeAspect="1"/>
          </p:cNvPicPr>
          <p:nvPr/>
        </p:nvPicPr>
        <p:blipFill>
          <a:blip r:embed="rId2"/>
          <a:stretch>
            <a:fillRect/>
          </a:stretch>
        </p:blipFill>
        <p:spPr>
          <a:xfrm>
            <a:off x="179776" y="2081048"/>
            <a:ext cx="8335574" cy="4080740"/>
          </a:xfrm>
          <a:prstGeom prst="rect">
            <a:avLst/>
          </a:prstGeom>
        </p:spPr>
      </p:pic>
    </p:spTree>
    <p:extLst>
      <p:ext uri="{BB962C8B-B14F-4D97-AF65-F5344CB8AC3E}">
        <p14:creationId xmlns:p14="http://schemas.microsoft.com/office/powerpoint/2010/main" val="37263337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78AC-48D0-284A-9617-D525082B1E09}"/>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FD1EC204-960E-A741-974C-F1ECACBBB986}"/>
              </a:ext>
            </a:extLst>
          </p:cNvPr>
          <p:cNvPicPr>
            <a:picLocks noChangeAspect="1"/>
          </p:cNvPicPr>
          <p:nvPr/>
        </p:nvPicPr>
        <p:blipFill>
          <a:blip r:embed="rId2"/>
          <a:stretch>
            <a:fillRect/>
          </a:stretch>
        </p:blipFill>
        <p:spPr>
          <a:xfrm>
            <a:off x="491319" y="2045531"/>
            <a:ext cx="8161361" cy="4132075"/>
          </a:xfrm>
          <a:prstGeom prst="rect">
            <a:avLst/>
          </a:prstGeom>
        </p:spPr>
      </p:pic>
    </p:spTree>
    <p:extLst>
      <p:ext uri="{BB962C8B-B14F-4D97-AF65-F5344CB8AC3E}">
        <p14:creationId xmlns:p14="http://schemas.microsoft.com/office/powerpoint/2010/main" val="1070276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155-D3D6-BF4C-9617-94F6BC8EC581}"/>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2E34F074-3204-0140-8F5F-E6EA0C0EBD34}"/>
              </a:ext>
            </a:extLst>
          </p:cNvPr>
          <p:cNvPicPr>
            <a:picLocks noChangeAspect="1"/>
          </p:cNvPicPr>
          <p:nvPr/>
        </p:nvPicPr>
        <p:blipFill>
          <a:blip r:embed="rId2"/>
          <a:stretch>
            <a:fillRect/>
          </a:stretch>
        </p:blipFill>
        <p:spPr>
          <a:xfrm>
            <a:off x="445057" y="1835752"/>
            <a:ext cx="5595062" cy="4060551"/>
          </a:xfrm>
          <a:prstGeom prst="rect">
            <a:avLst/>
          </a:prstGeom>
        </p:spPr>
      </p:pic>
      <p:sp>
        <p:nvSpPr>
          <p:cNvPr id="5" name="Rectangle 4">
            <a:extLst>
              <a:ext uri="{FF2B5EF4-FFF2-40B4-BE49-F238E27FC236}">
                <a16:creationId xmlns:a16="http://schemas.microsoft.com/office/drawing/2014/main" id="{7EA5E7A9-32C6-E84E-8CB2-0426B3132CE2}"/>
              </a:ext>
            </a:extLst>
          </p:cNvPr>
          <p:cNvSpPr/>
          <p:nvPr/>
        </p:nvSpPr>
        <p:spPr>
          <a:xfrm>
            <a:off x="628650" y="1312532"/>
            <a:ext cx="2039341" cy="523220"/>
          </a:xfrm>
          <a:prstGeom prst="rect">
            <a:avLst/>
          </a:prstGeom>
        </p:spPr>
        <p:txBody>
          <a:bodyPr wrap="none">
            <a:spAutoFit/>
          </a:bodyPr>
          <a:lstStyle/>
          <a:p>
            <a:r>
              <a:rPr lang="en-US" altLang="zh-CN" sz="2800" dirty="0">
                <a:solidFill>
                  <a:srgbClr val="C00000"/>
                </a:solidFill>
              </a:rPr>
              <a:t>loss</a:t>
            </a:r>
            <a:r>
              <a:rPr lang="zh-CN" altLang="en-US" sz="2800" dirty="0">
                <a:solidFill>
                  <a:srgbClr val="C00000"/>
                </a:solidFill>
              </a:rPr>
              <a:t> </a:t>
            </a:r>
            <a:r>
              <a:rPr lang="en-US" altLang="zh-CN" sz="2800" dirty="0">
                <a:solidFill>
                  <a:srgbClr val="C00000"/>
                </a:solidFill>
              </a:rPr>
              <a:t>function</a:t>
            </a:r>
            <a:endParaRPr lang="en-CN" sz="2800" dirty="0">
              <a:solidFill>
                <a:srgbClr val="C00000"/>
              </a:solidFill>
            </a:endParaRPr>
          </a:p>
        </p:txBody>
      </p:sp>
    </p:spTree>
    <p:extLst>
      <p:ext uri="{BB962C8B-B14F-4D97-AF65-F5344CB8AC3E}">
        <p14:creationId xmlns:p14="http://schemas.microsoft.com/office/powerpoint/2010/main" val="4687092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155-D3D6-BF4C-9617-94F6BC8EC581}"/>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2E34F074-3204-0140-8F5F-E6EA0C0EBD34}"/>
              </a:ext>
            </a:extLst>
          </p:cNvPr>
          <p:cNvPicPr>
            <a:picLocks noChangeAspect="1"/>
          </p:cNvPicPr>
          <p:nvPr/>
        </p:nvPicPr>
        <p:blipFill>
          <a:blip r:embed="rId2"/>
          <a:stretch>
            <a:fillRect/>
          </a:stretch>
        </p:blipFill>
        <p:spPr>
          <a:xfrm>
            <a:off x="445057" y="1835752"/>
            <a:ext cx="5595062" cy="4060551"/>
          </a:xfrm>
          <a:prstGeom prst="rect">
            <a:avLst/>
          </a:prstGeom>
        </p:spPr>
      </p:pic>
      <p:pic>
        <p:nvPicPr>
          <p:cNvPr id="3" name="Picture 2">
            <a:extLst>
              <a:ext uri="{FF2B5EF4-FFF2-40B4-BE49-F238E27FC236}">
                <a16:creationId xmlns:a16="http://schemas.microsoft.com/office/drawing/2014/main" id="{895F8C06-217A-D247-9B9C-968B0CD343EF}"/>
              </a:ext>
            </a:extLst>
          </p:cNvPr>
          <p:cNvPicPr>
            <a:picLocks noChangeAspect="1"/>
          </p:cNvPicPr>
          <p:nvPr/>
        </p:nvPicPr>
        <p:blipFill>
          <a:blip r:embed="rId3"/>
          <a:stretch>
            <a:fillRect/>
          </a:stretch>
        </p:blipFill>
        <p:spPr>
          <a:xfrm>
            <a:off x="5715876" y="1690689"/>
            <a:ext cx="3428124" cy="1540833"/>
          </a:xfrm>
          <a:prstGeom prst="rect">
            <a:avLst/>
          </a:prstGeom>
        </p:spPr>
      </p:pic>
      <p:sp>
        <p:nvSpPr>
          <p:cNvPr id="5" name="Rectangle 4">
            <a:extLst>
              <a:ext uri="{FF2B5EF4-FFF2-40B4-BE49-F238E27FC236}">
                <a16:creationId xmlns:a16="http://schemas.microsoft.com/office/drawing/2014/main" id="{23033BAE-920A-314F-B98A-8F9C2899A9EE}"/>
              </a:ext>
            </a:extLst>
          </p:cNvPr>
          <p:cNvSpPr/>
          <p:nvPr/>
        </p:nvSpPr>
        <p:spPr>
          <a:xfrm>
            <a:off x="628650" y="1312532"/>
            <a:ext cx="2039341" cy="523220"/>
          </a:xfrm>
          <a:prstGeom prst="rect">
            <a:avLst/>
          </a:prstGeom>
        </p:spPr>
        <p:txBody>
          <a:bodyPr wrap="none">
            <a:spAutoFit/>
          </a:bodyPr>
          <a:lstStyle/>
          <a:p>
            <a:r>
              <a:rPr lang="en-US" altLang="zh-CN" sz="2800" dirty="0">
                <a:solidFill>
                  <a:srgbClr val="C00000"/>
                </a:solidFill>
              </a:rPr>
              <a:t>loss</a:t>
            </a:r>
            <a:r>
              <a:rPr lang="zh-CN" altLang="en-US" sz="2800" dirty="0">
                <a:solidFill>
                  <a:srgbClr val="C00000"/>
                </a:solidFill>
              </a:rPr>
              <a:t> </a:t>
            </a:r>
            <a:r>
              <a:rPr lang="en-US" altLang="zh-CN" sz="2800" dirty="0">
                <a:solidFill>
                  <a:srgbClr val="C00000"/>
                </a:solidFill>
              </a:rPr>
              <a:t>function</a:t>
            </a:r>
            <a:endParaRPr lang="en-CN" sz="2800" dirty="0">
              <a:solidFill>
                <a:srgbClr val="C00000"/>
              </a:solidFill>
            </a:endParaRPr>
          </a:p>
        </p:txBody>
      </p:sp>
    </p:spTree>
    <p:extLst>
      <p:ext uri="{BB962C8B-B14F-4D97-AF65-F5344CB8AC3E}">
        <p14:creationId xmlns:p14="http://schemas.microsoft.com/office/powerpoint/2010/main" val="5864966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155-D3D6-BF4C-9617-94F6BC8EC581}"/>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2E34F074-3204-0140-8F5F-E6EA0C0EBD34}"/>
              </a:ext>
            </a:extLst>
          </p:cNvPr>
          <p:cNvPicPr>
            <a:picLocks noChangeAspect="1"/>
          </p:cNvPicPr>
          <p:nvPr/>
        </p:nvPicPr>
        <p:blipFill>
          <a:blip r:embed="rId2"/>
          <a:stretch>
            <a:fillRect/>
          </a:stretch>
        </p:blipFill>
        <p:spPr>
          <a:xfrm>
            <a:off x="445057" y="1835752"/>
            <a:ext cx="5595062" cy="4060551"/>
          </a:xfrm>
          <a:prstGeom prst="rect">
            <a:avLst/>
          </a:prstGeom>
        </p:spPr>
      </p:pic>
      <p:pic>
        <p:nvPicPr>
          <p:cNvPr id="3" name="Picture 2">
            <a:extLst>
              <a:ext uri="{FF2B5EF4-FFF2-40B4-BE49-F238E27FC236}">
                <a16:creationId xmlns:a16="http://schemas.microsoft.com/office/drawing/2014/main" id="{334A490C-E21F-7D47-87E8-506704186DB5}"/>
              </a:ext>
            </a:extLst>
          </p:cNvPr>
          <p:cNvPicPr>
            <a:picLocks noChangeAspect="1"/>
          </p:cNvPicPr>
          <p:nvPr/>
        </p:nvPicPr>
        <p:blipFill>
          <a:blip r:embed="rId3"/>
          <a:stretch>
            <a:fillRect/>
          </a:stretch>
        </p:blipFill>
        <p:spPr>
          <a:xfrm>
            <a:off x="5715876" y="1690689"/>
            <a:ext cx="3387407" cy="2818249"/>
          </a:xfrm>
          <a:prstGeom prst="rect">
            <a:avLst/>
          </a:prstGeom>
        </p:spPr>
      </p:pic>
      <p:sp>
        <p:nvSpPr>
          <p:cNvPr id="6" name="Rectangle 5">
            <a:extLst>
              <a:ext uri="{FF2B5EF4-FFF2-40B4-BE49-F238E27FC236}">
                <a16:creationId xmlns:a16="http://schemas.microsoft.com/office/drawing/2014/main" id="{5A31C742-C62B-A945-B157-7EEC5E3F4194}"/>
              </a:ext>
            </a:extLst>
          </p:cNvPr>
          <p:cNvSpPr/>
          <p:nvPr/>
        </p:nvSpPr>
        <p:spPr>
          <a:xfrm>
            <a:off x="628650" y="1312532"/>
            <a:ext cx="2039341" cy="523220"/>
          </a:xfrm>
          <a:prstGeom prst="rect">
            <a:avLst/>
          </a:prstGeom>
        </p:spPr>
        <p:txBody>
          <a:bodyPr wrap="none">
            <a:spAutoFit/>
          </a:bodyPr>
          <a:lstStyle/>
          <a:p>
            <a:r>
              <a:rPr lang="en-US" altLang="zh-CN" sz="2800" dirty="0">
                <a:solidFill>
                  <a:srgbClr val="C00000"/>
                </a:solidFill>
              </a:rPr>
              <a:t>loss</a:t>
            </a:r>
            <a:r>
              <a:rPr lang="zh-CN" altLang="en-US" sz="2800" dirty="0">
                <a:solidFill>
                  <a:srgbClr val="C00000"/>
                </a:solidFill>
              </a:rPr>
              <a:t> </a:t>
            </a:r>
            <a:r>
              <a:rPr lang="en-US" altLang="zh-CN" sz="2800" dirty="0">
                <a:solidFill>
                  <a:srgbClr val="C00000"/>
                </a:solidFill>
              </a:rPr>
              <a:t>function</a:t>
            </a:r>
            <a:endParaRPr lang="en-CN" sz="2800" dirty="0">
              <a:solidFill>
                <a:srgbClr val="C00000"/>
              </a:solidFill>
            </a:endParaRPr>
          </a:p>
        </p:txBody>
      </p:sp>
    </p:spTree>
    <p:extLst>
      <p:ext uri="{BB962C8B-B14F-4D97-AF65-F5344CB8AC3E}">
        <p14:creationId xmlns:p14="http://schemas.microsoft.com/office/powerpoint/2010/main" val="1176837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155-D3D6-BF4C-9617-94F6BC8EC581}"/>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2E34F074-3204-0140-8F5F-E6EA0C0EBD34}"/>
              </a:ext>
            </a:extLst>
          </p:cNvPr>
          <p:cNvPicPr>
            <a:picLocks noChangeAspect="1"/>
          </p:cNvPicPr>
          <p:nvPr/>
        </p:nvPicPr>
        <p:blipFill>
          <a:blip r:embed="rId2"/>
          <a:stretch>
            <a:fillRect/>
          </a:stretch>
        </p:blipFill>
        <p:spPr>
          <a:xfrm>
            <a:off x="445057" y="1835752"/>
            <a:ext cx="5595062" cy="4060551"/>
          </a:xfrm>
          <a:prstGeom prst="rect">
            <a:avLst/>
          </a:prstGeom>
        </p:spPr>
      </p:pic>
      <p:pic>
        <p:nvPicPr>
          <p:cNvPr id="3" name="Picture 2">
            <a:extLst>
              <a:ext uri="{FF2B5EF4-FFF2-40B4-BE49-F238E27FC236}">
                <a16:creationId xmlns:a16="http://schemas.microsoft.com/office/drawing/2014/main" id="{F2819332-A9FF-DA42-83AD-E34697DBA749}"/>
              </a:ext>
            </a:extLst>
          </p:cNvPr>
          <p:cNvPicPr>
            <a:picLocks noChangeAspect="1"/>
          </p:cNvPicPr>
          <p:nvPr/>
        </p:nvPicPr>
        <p:blipFill>
          <a:blip r:embed="rId3"/>
          <a:stretch>
            <a:fillRect/>
          </a:stretch>
        </p:blipFill>
        <p:spPr>
          <a:xfrm>
            <a:off x="5738901" y="1690689"/>
            <a:ext cx="3405099" cy="4052068"/>
          </a:xfrm>
          <a:prstGeom prst="rect">
            <a:avLst/>
          </a:prstGeom>
        </p:spPr>
      </p:pic>
      <p:sp>
        <p:nvSpPr>
          <p:cNvPr id="5" name="Rectangle 4">
            <a:extLst>
              <a:ext uri="{FF2B5EF4-FFF2-40B4-BE49-F238E27FC236}">
                <a16:creationId xmlns:a16="http://schemas.microsoft.com/office/drawing/2014/main" id="{B84382F0-B74C-4146-A10E-62E54FCDF43F}"/>
              </a:ext>
            </a:extLst>
          </p:cNvPr>
          <p:cNvSpPr/>
          <p:nvPr/>
        </p:nvSpPr>
        <p:spPr>
          <a:xfrm>
            <a:off x="628650" y="1312532"/>
            <a:ext cx="2039341" cy="523220"/>
          </a:xfrm>
          <a:prstGeom prst="rect">
            <a:avLst/>
          </a:prstGeom>
        </p:spPr>
        <p:txBody>
          <a:bodyPr wrap="none">
            <a:spAutoFit/>
          </a:bodyPr>
          <a:lstStyle/>
          <a:p>
            <a:r>
              <a:rPr lang="en-US" altLang="zh-CN" sz="2800" dirty="0">
                <a:solidFill>
                  <a:srgbClr val="C00000"/>
                </a:solidFill>
              </a:rPr>
              <a:t>loss</a:t>
            </a:r>
            <a:r>
              <a:rPr lang="zh-CN" altLang="en-US" sz="2800" dirty="0">
                <a:solidFill>
                  <a:srgbClr val="C00000"/>
                </a:solidFill>
              </a:rPr>
              <a:t> </a:t>
            </a:r>
            <a:r>
              <a:rPr lang="en-US" altLang="zh-CN" sz="2800" dirty="0">
                <a:solidFill>
                  <a:srgbClr val="C00000"/>
                </a:solidFill>
              </a:rPr>
              <a:t>function</a:t>
            </a:r>
            <a:endParaRPr lang="en-CN" sz="2800" dirty="0">
              <a:solidFill>
                <a:srgbClr val="C00000"/>
              </a:solidFill>
            </a:endParaRPr>
          </a:p>
        </p:txBody>
      </p:sp>
    </p:spTree>
    <p:extLst>
      <p:ext uri="{BB962C8B-B14F-4D97-AF65-F5344CB8AC3E}">
        <p14:creationId xmlns:p14="http://schemas.microsoft.com/office/powerpoint/2010/main" val="1915072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155-D3D6-BF4C-9617-94F6BC8EC581}"/>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pic>
        <p:nvPicPr>
          <p:cNvPr id="4" name="Picture 3">
            <a:extLst>
              <a:ext uri="{FF2B5EF4-FFF2-40B4-BE49-F238E27FC236}">
                <a16:creationId xmlns:a16="http://schemas.microsoft.com/office/drawing/2014/main" id="{2E34F074-3204-0140-8F5F-E6EA0C0EBD34}"/>
              </a:ext>
            </a:extLst>
          </p:cNvPr>
          <p:cNvPicPr>
            <a:picLocks noChangeAspect="1"/>
          </p:cNvPicPr>
          <p:nvPr/>
        </p:nvPicPr>
        <p:blipFill>
          <a:blip r:embed="rId2"/>
          <a:stretch>
            <a:fillRect/>
          </a:stretch>
        </p:blipFill>
        <p:spPr>
          <a:xfrm>
            <a:off x="445057" y="1835752"/>
            <a:ext cx="5595062" cy="4060551"/>
          </a:xfrm>
          <a:prstGeom prst="rect">
            <a:avLst/>
          </a:prstGeom>
        </p:spPr>
      </p:pic>
      <p:pic>
        <p:nvPicPr>
          <p:cNvPr id="3" name="Picture 2">
            <a:extLst>
              <a:ext uri="{FF2B5EF4-FFF2-40B4-BE49-F238E27FC236}">
                <a16:creationId xmlns:a16="http://schemas.microsoft.com/office/drawing/2014/main" id="{BBDA45F9-72CC-3344-9834-BE45A4FAF4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67697" y="1690689"/>
            <a:ext cx="3676303" cy="4205614"/>
          </a:xfrm>
          <a:prstGeom prst="rect">
            <a:avLst/>
          </a:prstGeom>
        </p:spPr>
      </p:pic>
      <p:sp>
        <p:nvSpPr>
          <p:cNvPr id="5" name="Rectangle 4">
            <a:extLst>
              <a:ext uri="{FF2B5EF4-FFF2-40B4-BE49-F238E27FC236}">
                <a16:creationId xmlns:a16="http://schemas.microsoft.com/office/drawing/2014/main" id="{2D33DF8D-174D-814C-98B0-97EC6999EAB0}"/>
              </a:ext>
            </a:extLst>
          </p:cNvPr>
          <p:cNvSpPr/>
          <p:nvPr/>
        </p:nvSpPr>
        <p:spPr>
          <a:xfrm>
            <a:off x="628650" y="1312532"/>
            <a:ext cx="2039341" cy="523220"/>
          </a:xfrm>
          <a:prstGeom prst="rect">
            <a:avLst/>
          </a:prstGeom>
        </p:spPr>
        <p:txBody>
          <a:bodyPr wrap="none">
            <a:spAutoFit/>
          </a:bodyPr>
          <a:lstStyle/>
          <a:p>
            <a:r>
              <a:rPr lang="en-US" altLang="zh-CN" sz="2800" dirty="0">
                <a:solidFill>
                  <a:srgbClr val="C00000"/>
                </a:solidFill>
              </a:rPr>
              <a:t>loss</a:t>
            </a:r>
            <a:r>
              <a:rPr lang="zh-CN" altLang="en-US" sz="2800" dirty="0">
                <a:solidFill>
                  <a:srgbClr val="C00000"/>
                </a:solidFill>
              </a:rPr>
              <a:t> </a:t>
            </a:r>
            <a:r>
              <a:rPr lang="en-US" altLang="zh-CN" sz="2800" dirty="0">
                <a:solidFill>
                  <a:srgbClr val="C00000"/>
                </a:solidFill>
              </a:rPr>
              <a:t>function</a:t>
            </a:r>
            <a:endParaRPr lang="en-CN" sz="2800" dirty="0">
              <a:solidFill>
                <a:srgbClr val="C00000"/>
              </a:solidFill>
            </a:endParaRPr>
          </a:p>
        </p:txBody>
      </p:sp>
    </p:spTree>
    <p:extLst>
      <p:ext uri="{BB962C8B-B14F-4D97-AF65-F5344CB8AC3E}">
        <p14:creationId xmlns:p14="http://schemas.microsoft.com/office/powerpoint/2010/main" val="3203880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155-D3D6-BF4C-9617-94F6BC8EC581}"/>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sp>
        <p:nvSpPr>
          <p:cNvPr id="5" name="Rectangle 4">
            <a:extLst>
              <a:ext uri="{FF2B5EF4-FFF2-40B4-BE49-F238E27FC236}">
                <a16:creationId xmlns:a16="http://schemas.microsoft.com/office/drawing/2014/main" id="{2D33DF8D-174D-814C-98B0-97EC6999EAB0}"/>
              </a:ext>
            </a:extLst>
          </p:cNvPr>
          <p:cNvSpPr/>
          <p:nvPr/>
        </p:nvSpPr>
        <p:spPr>
          <a:xfrm>
            <a:off x="628650" y="1312532"/>
            <a:ext cx="2039341" cy="523220"/>
          </a:xfrm>
          <a:prstGeom prst="rect">
            <a:avLst/>
          </a:prstGeom>
        </p:spPr>
        <p:txBody>
          <a:bodyPr wrap="none">
            <a:spAutoFit/>
          </a:bodyPr>
          <a:lstStyle/>
          <a:p>
            <a:r>
              <a:rPr lang="en-US" altLang="zh-CN" sz="2800" dirty="0">
                <a:solidFill>
                  <a:srgbClr val="C00000"/>
                </a:solidFill>
              </a:rPr>
              <a:t>loss</a:t>
            </a:r>
            <a:r>
              <a:rPr lang="zh-CN" altLang="en-US" sz="2800" dirty="0">
                <a:solidFill>
                  <a:srgbClr val="C00000"/>
                </a:solidFill>
              </a:rPr>
              <a:t> </a:t>
            </a:r>
            <a:r>
              <a:rPr lang="en-US" altLang="zh-CN" sz="2800" dirty="0">
                <a:solidFill>
                  <a:srgbClr val="C00000"/>
                </a:solidFill>
              </a:rPr>
              <a:t>function</a:t>
            </a:r>
            <a:endParaRPr lang="en-CN" sz="2800" dirty="0">
              <a:solidFill>
                <a:srgbClr val="C00000"/>
              </a:solidFill>
            </a:endParaRPr>
          </a:p>
        </p:txBody>
      </p:sp>
      <p:pic>
        <p:nvPicPr>
          <p:cNvPr id="6" name="Picture 5">
            <a:extLst>
              <a:ext uri="{FF2B5EF4-FFF2-40B4-BE49-F238E27FC236}">
                <a16:creationId xmlns:a16="http://schemas.microsoft.com/office/drawing/2014/main" id="{3776934B-0619-324C-9894-E9778A29282E}"/>
              </a:ext>
            </a:extLst>
          </p:cNvPr>
          <p:cNvPicPr>
            <a:picLocks noChangeAspect="1"/>
          </p:cNvPicPr>
          <p:nvPr/>
        </p:nvPicPr>
        <p:blipFill rotWithShape="1">
          <a:blip r:embed="rId2"/>
          <a:srcRect b="876"/>
          <a:stretch/>
        </p:blipFill>
        <p:spPr>
          <a:xfrm>
            <a:off x="268013" y="1986243"/>
            <a:ext cx="8875987" cy="4586905"/>
          </a:xfrm>
          <a:prstGeom prst="rect">
            <a:avLst/>
          </a:prstGeom>
        </p:spPr>
      </p:pic>
    </p:spTree>
    <p:extLst>
      <p:ext uri="{BB962C8B-B14F-4D97-AF65-F5344CB8AC3E}">
        <p14:creationId xmlns:p14="http://schemas.microsoft.com/office/powerpoint/2010/main" val="1503095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155-D3D6-BF4C-9617-94F6BC8EC581}"/>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sp>
        <p:nvSpPr>
          <p:cNvPr id="5" name="Rectangle 4">
            <a:extLst>
              <a:ext uri="{FF2B5EF4-FFF2-40B4-BE49-F238E27FC236}">
                <a16:creationId xmlns:a16="http://schemas.microsoft.com/office/drawing/2014/main" id="{2D33DF8D-174D-814C-98B0-97EC6999EAB0}"/>
              </a:ext>
            </a:extLst>
          </p:cNvPr>
          <p:cNvSpPr/>
          <p:nvPr/>
        </p:nvSpPr>
        <p:spPr>
          <a:xfrm>
            <a:off x="628650" y="1312532"/>
            <a:ext cx="2039341" cy="523220"/>
          </a:xfrm>
          <a:prstGeom prst="rect">
            <a:avLst/>
          </a:prstGeom>
        </p:spPr>
        <p:txBody>
          <a:bodyPr wrap="none">
            <a:spAutoFit/>
          </a:bodyPr>
          <a:lstStyle/>
          <a:p>
            <a:r>
              <a:rPr lang="en-US" altLang="zh-CN" sz="2800" dirty="0">
                <a:solidFill>
                  <a:srgbClr val="C00000"/>
                </a:solidFill>
              </a:rPr>
              <a:t>loss</a:t>
            </a:r>
            <a:r>
              <a:rPr lang="zh-CN" altLang="en-US" sz="2800" dirty="0">
                <a:solidFill>
                  <a:srgbClr val="C00000"/>
                </a:solidFill>
              </a:rPr>
              <a:t> </a:t>
            </a:r>
            <a:r>
              <a:rPr lang="en-US" altLang="zh-CN" sz="2800" dirty="0">
                <a:solidFill>
                  <a:srgbClr val="C00000"/>
                </a:solidFill>
              </a:rPr>
              <a:t>function</a:t>
            </a:r>
            <a:endParaRPr lang="en-CN" sz="2800" dirty="0">
              <a:solidFill>
                <a:srgbClr val="C00000"/>
              </a:solidFill>
            </a:endParaRPr>
          </a:p>
        </p:txBody>
      </p:sp>
      <p:pic>
        <p:nvPicPr>
          <p:cNvPr id="6" name="Picture 5">
            <a:extLst>
              <a:ext uri="{FF2B5EF4-FFF2-40B4-BE49-F238E27FC236}">
                <a16:creationId xmlns:a16="http://schemas.microsoft.com/office/drawing/2014/main" id="{6BFFB99E-B784-EC49-B711-85E00029886E}"/>
              </a:ext>
            </a:extLst>
          </p:cNvPr>
          <p:cNvPicPr>
            <a:picLocks noChangeAspect="1"/>
          </p:cNvPicPr>
          <p:nvPr/>
        </p:nvPicPr>
        <p:blipFill>
          <a:blip r:embed="rId2"/>
          <a:stretch>
            <a:fillRect/>
          </a:stretch>
        </p:blipFill>
        <p:spPr>
          <a:xfrm>
            <a:off x="387458" y="1772055"/>
            <a:ext cx="8671497" cy="4318779"/>
          </a:xfrm>
          <a:prstGeom prst="rect">
            <a:avLst/>
          </a:prstGeom>
        </p:spPr>
      </p:pic>
    </p:spTree>
    <p:extLst>
      <p:ext uri="{BB962C8B-B14F-4D97-AF65-F5344CB8AC3E}">
        <p14:creationId xmlns:p14="http://schemas.microsoft.com/office/powerpoint/2010/main" val="337283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155-D3D6-BF4C-9617-94F6BC8EC581}"/>
              </a:ext>
            </a:extLst>
          </p:cNvPr>
          <p:cNvSpPr>
            <a:spLocks noGrp="1"/>
          </p:cNvSpPr>
          <p:nvPr>
            <p:ph type="title"/>
          </p:nvPr>
        </p:nvSpPr>
        <p:spPr/>
        <p:txBody>
          <a:bodyPr/>
          <a:lstStyle/>
          <a:p>
            <a:r>
              <a:rPr lang="en-US" altLang="zh-CN" dirty="0"/>
              <a:t>Classifier:</a:t>
            </a:r>
            <a:r>
              <a:rPr lang="zh-CN" altLang="en-US" dirty="0"/>
              <a:t> </a:t>
            </a:r>
            <a:r>
              <a:rPr lang="en-US" dirty="0"/>
              <a:t>Linear Classification</a:t>
            </a:r>
            <a:endParaRPr lang="en-CN" dirty="0"/>
          </a:p>
        </p:txBody>
      </p:sp>
      <p:sp>
        <p:nvSpPr>
          <p:cNvPr id="5" name="Rectangle 4">
            <a:extLst>
              <a:ext uri="{FF2B5EF4-FFF2-40B4-BE49-F238E27FC236}">
                <a16:creationId xmlns:a16="http://schemas.microsoft.com/office/drawing/2014/main" id="{2D33DF8D-174D-814C-98B0-97EC6999EAB0}"/>
              </a:ext>
            </a:extLst>
          </p:cNvPr>
          <p:cNvSpPr/>
          <p:nvPr/>
        </p:nvSpPr>
        <p:spPr>
          <a:xfrm>
            <a:off x="628650" y="1312532"/>
            <a:ext cx="2039341" cy="523220"/>
          </a:xfrm>
          <a:prstGeom prst="rect">
            <a:avLst/>
          </a:prstGeom>
        </p:spPr>
        <p:txBody>
          <a:bodyPr wrap="none">
            <a:spAutoFit/>
          </a:bodyPr>
          <a:lstStyle/>
          <a:p>
            <a:r>
              <a:rPr lang="en-US" altLang="zh-CN" sz="2800" dirty="0">
                <a:solidFill>
                  <a:srgbClr val="C00000"/>
                </a:solidFill>
              </a:rPr>
              <a:t>loss</a:t>
            </a:r>
            <a:r>
              <a:rPr lang="zh-CN" altLang="en-US" sz="2800" dirty="0">
                <a:solidFill>
                  <a:srgbClr val="C00000"/>
                </a:solidFill>
              </a:rPr>
              <a:t> </a:t>
            </a:r>
            <a:r>
              <a:rPr lang="en-US" altLang="zh-CN" sz="2800" dirty="0">
                <a:solidFill>
                  <a:srgbClr val="C00000"/>
                </a:solidFill>
              </a:rPr>
              <a:t>function</a:t>
            </a:r>
            <a:endParaRPr lang="en-CN" sz="2800" dirty="0">
              <a:solidFill>
                <a:srgbClr val="C00000"/>
              </a:solidFill>
            </a:endParaRPr>
          </a:p>
        </p:txBody>
      </p:sp>
      <p:pic>
        <p:nvPicPr>
          <p:cNvPr id="6" name="Picture 5">
            <a:extLst>
              <a:ext uri="{FF2B5EF4-FFF2-40B4-BE49-F238E27FC236}">
                <a16:creationId xmlns:a16="http://schemas.microsoft.com/office/drawing/2014/main" id="{FFF1E77F-1258-084E-BD23-FA2513CE366D}"/>
              </a:ext>
            </a:extLst>
          </p:cNvPr>
          <p:cNvPicPr>
            <a:picLocks noChangeAspect="1"/>
          </p:cNvPicPr>
          <p:nvPr/>
        </p:nvPicPr>
        <p:blipFill>
          <a:blip r:embed="rId2"/>
          <a:stretch>
            <a:fillRect/>
          </a:stretch>
        </p:blipFill>
        <p:spPr>
          <a:xfrm>
            <a:off x="464950" y="1835753"/>
            <a:ext cx="8421359" cy="4177590"/>
          </a:xfrm>
          <a:prstGeom prst="rect">
            <a:avLst/>
          </a:prstGeom>
        </p:spPr>
      </p:pic>
    </p:spTree>
    <p:extLst>
      <p:ext uri="{BB962C8B-B14F-4D97-AF65-F5344CB8AC3E}">
        <p14:creationId xmlns:p14="http://schemas.microsoft.com/office/powerpoint/2010/main" val="585187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Category by training data</a:t>
            </a:r>
          </a:p>
        </p:txBody>
      </p:sp>
      <p:sp>
        <p:nvSpPr>
          <p:cNvPr id="12" name="Rectangle 11">
            <a:extLst>
              <a:ext uri="{FF2B5EF4-FFF2-40B4-BE49-F238E27FC236}">
                <a16:creationId xmlns:a16="http://schemas.microsoft.com/office/drawing/2014/main" id="{05BA7C88-4345-9F40-BA40-714D8E3DE858}"/>
              </a:ext>
            </a:extLst>
          </p:cNvPr>
          <p:cNvSpPr/>
          <p:nvPr/>
        </p:nvSpPr>
        <p:spPr>
          <a:xfrm>
            <a:off x="301328" y="1438747"/>
            <a:ext cx="5701689" cy="523220"/>
          </a:xfrm>
          <a:prstGeom prst="rect">
            <a:avLst/>
          </a:prstGeom>
        </p:spPr>
        <p:txBody>
          <a:bodyPr wrap="none">
            <a:spAutoFit/>
          </a:bodyPr>
          <a:lstStyle/>
          <a:p>
            <a:r>
              <a:rPr lang="en-CN" sz="2800" b="1" dirty="0">
                <a:solidFill>
                  <a:srgbClr val="C00000"/>
                </a:solidFill>
              </a:rPr>
              <a:t>Supervised learning</a:t>
            </a:r>
            <a:r>
              <a:rPr lang="en-US" altLang="zh-CN" sz="2800" b="1" dirty="0"/>
              <a:t> :</a:t>
            </a:r>
            <a:r>
              <a:rPr lang="zh-CN" altLang="en-US" sz="2800" b="1" dirty="0"/>
              <a:t>  </a:t>
            </a:r>
            <a:r>
              <a:rPr lang="en-US" altLang="zh-CN" sz="2800" b="1" dirty="0"/>
              <a:t>data</a:t>
            </a:r>
            <a:r>
              <a:rPr lang="zh-CN" altLang="en-US" sz="2800" b="1" dirty="0"/>
              <a:t> </a:t>
            </a:r>
            <a:r>
              <a:rPr lang="en-US" altLang="zh-CN" sz="2800" b="1" dirty="0"/>
              <a:t>with</a:t>
            </a:r>
            <a:r>
              <a:rPr lang="zh-CN" altLang="en-US" sz="2800" b="1" dirty="0"/>
              <a:t> </a:t>
            </a:r>
            <a:r>
              <a:rPr lang="en-US" altLang="zh-CN" sz="2800" b="1" dirty="0"/>
              <a:t>label</a:t>
            </a:r>
            <a:endParaRPr lang="en-CN" sz="2800" b="1" dirty="0"/>
          </a:p>
        </p:txBody>
      </p:sp>
      <p:pic>
        <p:nvPicPr>
          <p:cNvPr id="14" name="Picture 13">
            <a:extLst>
              <a:ext uri="{FF2B5EF4-FFF2-40B4-BE49-F238E27FC236}">
                <a16:creationId xmlns:a16="http://schemas.microsoft.com/office/drawing/2014/main" id="{97046971-FDC3-564D-8E26-F8C67E300CBF}"/>
              </a:ext>
            </a:extLst>
          </p:cNvPr>
          <p:cNvPicPr>
            <a:picLocks noChangeAspect="1"/>
          </p:cNvPicPr>
          <p:nvPr/>
        </p:nvPicPr>
        <p:blipFill rotWithShape="1">
          <a:blip r:embed="rId3"/>
          <a:srcRect t="17913"/>
          <a:stretch/>
        </p:blipFill>
        <p:spPr>
          <a:xfrm>
            <a:off x="402590" y="2861126"/>
            <a:ext cx="8128000" cy="3753033"/>
          </a:xfrm>
          <a:prstGeom prst="rect">
            <a:avLst/>
          </a:prstGeom>
        </p:spPr>
      </p:pic>
      <p:sp>
        <p:nvSpPr>
          <p:cNvPr id="15" name="Rectangle 14">
            <a:extLst>
              <a:ext uri="{FF2B5EF4-FFF2-40B4-BE49-F238E27FC236}">
                <a16:creationId xmlns:a16="http://schemas.microsoft.com/office/drawing/2014/main" id="{0035BB6E-7D00-9944-82A0-057BBDF587DD}"/>
              </a:ext>
            </a:extLst>
          </p:cNvPr>
          <p:cNvSpPr/>
          <p:nvPr/>
        </p:nvSpPr>
        <p:spPr>
          <a:xfrm>
            <a:off x="402590" y="1961967"/>
            <a:ext cx="7998460" cy="830997"/>
          </a:xfrm>
          <a:prstGeom prst="rect">
            <a:avLst/>
          </a:prstGeom>
        </p:spPr>
        <p:txBody>
          <a:bodyPr wrap="square">
            <a:spAutoFit/>
          </a:bodyPr>
          <a:lstStyle/>
          <a:p>
            <a:r>
              <a:rPr lang="en-CN" sz="2400" dirty="0"/>
              <a:t>﻿Learn through examples of which we know the</a:t>
            </a:r>
            <a:r>
              <a:rPr lang="zh-CN" altLang="en-US" sz="2400" dirty="0"/>
              <a:t> </a:t>
            </a:r>
            <a:r>
              <a:rPr lang="en-CN" sz="2400" dirty="0"/>
              <a:t>desired output (what we want to predict).</a:t>
            </a:r>
          </a:p>
        </p:txBody>
      </p:sp>
    </p:spTree>
    <p:extLst>
      <p:ext uri="{BB962C8B-B14F-4D97-AF65-F5344CB8AC3E}">
        <p14:creationId xmlns:p14="http://schemas.microsoft.com/office/powerpoint/2010/main" val="18108567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65407F-234A-1440-A40E-34919F42CF65}"/>
              </a:ext>
            </a:extLst>
          </p:cNvPr>
          <p:cNvPicPr>
            <a:picLocks noChangeAspect="1"/>
          </p:cNvPicPr>
          <p:nvPr/>
        </p:nvPicPr>
        <p:blipFill>
          <a:blip r:embed="rId2"/>
          <a:stretch>
            <a:fillRect/>
          </a:stretch>
        </p:blipFill>
        <p:spPr>
          <a:xfrm>
            <a:off x="340962" y="1944915"/>
            <a:ext cx="8462075" cy="4181065"/>
          </a:xfrm>
          <a:prstGeom prst="rect">
            <a:avLst/>
          </a:prstGeom>
        </p:spPr>
      </p:pic>
      <p:sp>
        <p:nvSpPr>
          <p:cNvPr id="5" name="Title 1">
            <a:extLst>
              <a:ext uri="{FF2B5EF4-FFF2-40B4-BE49-F238E27FC236}">
                <a16:creationId xmlns:a16="http://schemas.microsoft.com/office/drawing/2014/main" id="{FF3B5AFB-8ADA-BF4F-9C1F-258121247C3A}"/>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
        <p:nvSpPr>
          <p:cNvPr id="6" name="Rectangle 5">
            <a:extLst>
              <a:ext uri="{FF2B5EF4-FFF2-40B4-BE49-F238E27FC236}">
                <a16:creationId xmlns:a16="http://schemas.microsoft.com/office/drawing/2014/main" id="{A4F4036E-6E21-824D-A74F-438EEFD70579}"/>
              </a:ext>
            </a:extLst>
          </p:cNvPr>
          <p:cNvSpPr/>
          <p:nvPr/>
        </p:nvSpPr>
        <p:spPr>
          <a:xfrm>
            <a:off x="628650" y="1312532"/>
            <a:ext cx="2039341" cy="523220"/>
          </a:xfrm>
          <a:prstGeom prst="rect">
            <a:avLst/>
          </a:prstGeom>
        </p:spPr>
        <p:txBody>
          <a:bodyPr wrap="none">
            <a:spAutoFit/>
          </a:bodyPr>
          <a:lstStyle/>
          <a:p>
            <a:r>
              <a:rPr lang="en-US" altLang="zh-CN" sz="2800" dirty="0">
                <a:solidFill>
                  <a:srgbClr val="C00000"/>
                </a:solidFill>
              </a:rPr>
              <a:t>loss</a:t>
            </a:r>
            <a:r>
              <a:rPr lang="zh-CN" altLang="en-US" sz="2800" dirty="0">
                <a:solidFill>
                  <a:srgbClr val="C00000"/>
                </a:solidFill>
              </a:rPr>
              <a:t> </a:t>
            </a:r>
            <a:r>
              <a:rPr lang="en-US" altLang="zh-CN" sz="2800" dirty="0">
                <a:solidFill>
                  <a:srgbClr val="C00000"/>
                </a:solidFill>
              </a:rPr>
              <a:t>function</a:t>
            </a:r>
            <a:endParaRPr lang="en-CN" sz="2800" dirty="0">
              <a:solidFill>
                <a:srgbClr val="C00000"/>
              </a:solidFill>
            </a:endParaRPr>
          </a:p>
        </p:txBody>
      </p:sp>
    </p:spTree>
    <p:extLst>
      <p:ext uri="{BB962C8B-B14F-4D97-AF65-F5344CB8AC3E}">
        <p14:creationId xmlns:p14="http://schemas.microsoft.com/office/powerpoint/2010/main" val="1590847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43BADD-D7DA-834F-BF0C-A4C63A16DD01}"/>
              </a:ext>
            </a:extLst>
          </p:cNvPr>
          <p:cNvPicPr>
            <a:picLocks noChangeAspect="1"/>
          </p:cNvPicPr>
          <p:nvPr/>
        </p:nvPicPr>
        <p:blipFill>
          <a:blip r:embed="rId2"/>
          <a:stretch>
            <a:fillRect/>
          </a:stretch>
        </p:blipFill>
        <p:spPr>
          <a:xfrm>
            <a:off x="179277" y="2298547"/>
            <a:ext cx="8785445" cy="3869779"/>
          </a:xfrm>
          <a:prstGeom prst="rect">
            <a:avLst/>
          </a:prstGeom>
        </p:spPr>
      </p:pic>
      <p:sp>
        <p:nvSpPr>
          <p:cNvPr id="5" name="Title 1">
            <a:extLst>
              <a:ext uri="{FF2B5EF4-FFF2-40B4-BE49-F238E27FC236}">
                <a16:creationId xmlns:a16="http://schemas.microsoft.com/office/drawing/2014/main" id="{B28E517C-6180-834B-8DF9-3E5F246776E4}"/>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
        <p:nvSpPr>
          <p:cNvPr id="6" name="Rectangle 5">
            <a:extLst>
              <a:ext uri="{FF2B5EF4-FFF2-40B4-BE49-F238E27FC236}">
                <a16:creationId xmlns:a16="http://schemas.microsoft.com/office/drawing/2014/main" id="{C0C31CDB-19F0-5940-8FF1-D81B5FB5B9E1}"/>
              </a:ext>
            </a:extLst>
          </p:cNvPr>
          <p:cNvSpPr/>
          <p:nvPr/>
        </p:nvSpPr>
        <p:spPr>
          <a:xfrm>
            <a:off x="628650" y="1312532"/>
            <a:ext cx="2039341" cy="523220"/>
          </a:xfrm>
          <a:prstGeom prst="rect">
            <a:avLst/>
          </a:prstGeom>
        </p:spPr>
        <p:txBody>
          <a:bodyPr wrap="none">
            <a:spAutoFit/>
          </a:bodyPr>
          <a:lstStyle/>
          <a:p>
            <a:r>
              <a:rPr lang="en-US" altLang="zh-CN" sz="2800" dirty="0">
                <a:solidFill>
                  <a:srgbClr val="C00000"/>
                </a:solidFill>
              </a:rPr>
              <a:t>loss</a:t>
            </a:r>
            <a:r>
              <a:rPr lang="zh-CN" altLang="en-US" sz="2800" dirty="0">
                <a:solidFill>
                  <a:srgbClr val="C00000"/>
                </a:solidFill>
              </a:rPr>
              <a:t> </a:t>
            </a:r>
            <a:r>
              <a:rPr lang="en-US" altLang="zh-CN" sz="2800" dirty="0">
                <a:solidFill>
                  <a:srgbClr val="C00000"/>
                </a:solidFill>
              </a:rPr>
              <a:t>function</a:t>
            </a:r>
            <a:endParaRPr lang="en-CN" sz="2800" dirty="0">
              <a:solidFill>
                <a:srgbClr val="C00000"/>
              </a:solidFill>
            </a:endParaRPr>
          </a:p>
        </p:txBody>
      </p:sp>
    </p:spTree>
    <p:extLst>
      <p:ext uri="{BB962C8B-B14F-4D97-AF65-F5344CB8AC3E}">
        <p14:creationId xmlns:p14="http://schemas.microsoft.com/office/powerpoint/2010/main" val="203991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C0535C-9513-9843-A4BD-5F1712BFC704}"/>
              </a:ext>
            </a:extLst>
          </p:cNvPr>
          <p:cNvPicPr>
            <a:picLocks noChangeAspect="1"/>
          </p:cNvPicPr>
          <p:nvPr/>
        </p:nvPicPr>
        <p:blipFill>
          <a:blip r:embed="rId2"/>
          <a:stretch>
            <a:fillRect/>
          </a:stretch>
        </p:blipFill>
        <p:spPr>
          <a:xfrm>
            <a:off x="449451" y="1953648"/>
            <a:ext cx="8245098" cy="4146705"/>
          </a:xfrm>
          <a:prstGeom prst="rect">
            <a:avLst/>
          </a:prstGeom>
        </p:spPr>
      </p:pic>
      <p:sp>
        <p:nvSpPr>
          <p:cNvPr id="7" name="Title 1">
            <a:extLst>
              <a:ext uri="{FF2B5EF4-FFF2-40B4-BE49-F238E27FC236}">
                <a16:creationId xmlns:a16="http://schemas.microsoft.com/office/drawing/2014/main" id="{79B2E283-6C35-6C40-866C-74558AC7851F}"/>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Tree>
    <p:extLst>
      <p:ext uri="{BB962C8B-B14F-4D97-AF65-F5344CB8AC3E}">
        <p14:creationId xmlns:p14="http://schemas.microsoft.com/office/powerpoint/2010/main" val="4177723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55F0D0-FF22-B64E-98AD-C4A080DD225C}"/>
              </a:ext>
            </a:extLst>
          </p:cNvPr>
          <p:cNvPicPr>
            <a:picLocks noChangeAspect="1"/>
          </p:cNvPicPr>
          <p:nvPr/>
        </p:nvPicPr>
        <p:blipFill>
          <a:blip r:embed="rId2"/>
          <a:stretch>
            <a:fillRect/>
          </a:stretch>
        </p:blipFill>
        <p:spPr>
          <a:xfrm>
            <a:off x="290834" y="1027907"/>
            <a:ext cx="8562331" cy="4481220"/>
          </a:xfrm>
          <a:prstGeom prst="rect">
            <a:avLst/>
          </a:prstGeom>
        </p:spPr>
      </p:pic>
      <p:sp>
        <p:nvSpPr>
          <p:cNvPr id="6" name="Title 1">
            <a:extLst>
              <a:ext uri="{FF2B5EF4-FFF2-40B4-BE49-F238E27FC236}">
                <a16:creationId xmlns:a16="http://schemas.microsoft.com/office/drawing/2014/main" id="{8A4904D3-BF5A-8349-96F9-FD7EE435C5CB}"/>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Tree>
    <p:extLst>
      <p:ext uri="{BB962C8B-B14F-4D97-AF65-F5344CB8AC3E}">
        <p14:creationId xmlns:p14="http://schemas.microsoft.com/office/powerpoint/2010/main" val="2212622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4904D3-BF5A-8349-96F9-FD7EE435C5CB}"/>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EB2D011D-EAAC-244A-A608-B6702DD04770}"/>
              </a:ext>
            </a:extLst>
          </p:cNvPr>
          <p:cNvPicPr>
            <a:picLocks noChangeAspect="1"/>
          </p:cNvPicPr>
          <p:nvPr/>
        </p:nvPicPr>
        <p:blipFill rotWithShape="1">
          <a:blip r:embed="rId2"/>
          <a:srcRect r="5589"/>
          <a:stretch/>
        </p:blipFill>
        <p:spPr>
          <a:xfrm>
            <a:off x="628650" y="1908834"/>
            <a:ext cx="8115940" cy="4460970"/>
          </a:xfrm>
          <a:prstGeom prst="rect">
            <a:avLst/>
          </a:prstGeom>
        </p:spPr>
      </p:pic>
    </p:spTree>
    <p:extLst>
      <p:ext uri="{BB962C8B-B14F-4D97-AF65-F5344CB8AC3E}">
        <p14:creationId xmlns:p14="http://schemas.microsoft.com/office/powerpoint/2010/main" val="4106813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E8745A-63E0-954B-AB0B-7FE2D7D5923F}"/>
              </a:ext>
            </a:extLst>
          </p:cNvPr>
          <p:cNvPicPr>
            <a:picLocks noChangeAspect="1"/>
          </p:cNvPicPr>
          <p:nvPr/>
        </p:nvPicPr>
        <p:blipFill>
          <a:blip r:embed="rId2"/>
          <a:stretch>
            <a:fillRect/>
          </a:stretch>
        </p:blipFill>
        <p:spPr>
          <a:xfrm>
            <a:off x="467694" y="1535706"/>
            <a:ext cx="8047656" cy="4353650"/>
          </a:xfrm>
          <a:prstGeom prst="rect">
            <a:avLst/>
          </a:prstGeom>
        </p:spPr>
      </p:pic>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
        <p:nvSpPr>
          <p:cNvPr id="6" name="Rectangle 5">
            <a:extLst>
              <a:ext uri="{FF2B5EF4-FFF2-40B4-BE49-F238E27FC236}">
                <a16:creationId xmlns:a16="http://schemas.microsoft.com/office/drawing/2014/main" id="{693BBA6C-B1F7-774F-8991-36CF5D2A21C0}"/>
              </a:ext>
            </a:extLst>
          </p:cNvPr>
          <p:cNvSpPr/>
          <p:nvPr/>
        </p:nvSpPr>
        <p:spPr>
          <a:xfrm>
            <a:off x="1171091" y="5585262"/>
            <a:ext cx="7213492" cy="954107"/>
          </a:xfrm>
          <a:prstGeom prst="rect">
            <a:avLst/>
          </a:prstGeom>
        </p:spPr>
        <p:txBody>
          <a:bodyPr wrap="square">
            <a:spAutoFit/>
          </a:bodyPr>
          <a:lstStyle/>
          <a:p>
            <a:r>
              <a:rPr lang="en-US" sz="2800" dirty="0">
                <a:solidFill>
                  <a:srgbClr val="C00000"/>
                </a:solidFill>
              </a:rPr>
              <a:t>Regularization pushes against fitting the data too well so we don’t fit noise in the data</a:t>
            </a:r>
            <a:endParaRPr lang="en-CN" sz="2800" dirty="0">
              <a:solidFill>
                <a:srgbClr val="C00000"/>
              </a:solidFill>
            </a:endParaRPr>
          </a:p>
        </p:txBody>
      </p:sp>
    </p:spTree>
    <p:extLst>
      <p:ext uri="{BB962C8B-B14F-4D97-AF65-F5344CB8AC3E}">
        <p14:creationId xmlns:p14="http://schemas.microsoft.com/office/powerpoint/2010/main" val="15369732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E8494504-0491-C942-860C-0E5E66E9B958}"/>
              </a:ext>
            </a:extLst>
          </p:cNvPr>
          <p:cNvPicPr>
            <a:picLocks noChangeAspect="1"/>
          </p:cNvPicPr>
          <p:nvPr/>
        </p:nvPicPr>
        <p:blipFill>
          <a:blip r:embed="rId2"/>
          <a:stretch>
            <a:fillRect/>
          </a:stretch>
        </p:blipFill>
        <p:spPr>
          <a:xfrm>
            <a:off x="628650" y="2012170"/>
            <a:ext cx="8415392" cy="3520725"/>
          </a:xfrm>
          <a:prstGeom prst="rect">
            <a:avLst/>
          </a:prstGeom>
        </p:spPr>
      </p:pic>
    </p:spTree>
    <p:extLst>
      <p:ext uri="{BB962C8B-B14F-4D97-AF65-F5344CB8AC3E}">
        <p14:creationId xmlns:p14="http://schemas.microsoft.com/office/powerpoint/2010/main" val="344165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B8A0C3B1-8611-0244-ABBE-0699C90AB772}"/>
              </a:ext>
            </a:extLst>
          </p:cNvPr>
          <p:cNvPicPr>
            <a:picLocks noChangeAspect="1"/>
          </p:cNvPicPr>
          <p:nvPr/>
        </p:nvPicPr>
        <p:blipFill>
          <a:blip r:embed="rId2"/>
          <a:stretch>
            <a:fillRect/>
          </a:stretch>
        </p:blipFill>
        <p:spPr>
          <a:xfrm>
            <a:off x="179831" y="1568833"/>
            <a:ext cx="8784338" cy="4645988"/>
          </a:xfrm>
          <a:prstGeom prst="rect">
            <a:avLst/>
          </a:prstGeom>
        </p:spPr>
      </p:pic>
    </p:spTree>
    <p:extLst>
      <p:ext uri="{BB962C8B-B14F-4D97-AF65-F5344CB8AC3E}">
        <p14:creationId xmlns:p14="http://schemas.microsoft.com/office/powerpoint/2010/main" val="88677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E8494504-0491-C942-860C-0E5E66E9B958}"/>
              </a:ext>
            </a:extLst>
          </p:cNvPr>
          <p:cNvPicPr>
            <a:picLocks noChangeAspect="1"/>
          </p:cNvPicPr>
          <p:nvPr/>
        </p:nvPicPr>
        <p:blipFill>
          <a:blip r:embed="rId2"/>
          <a:stretch>
            <a:fillRect/>
          </a:stretch>
        </p:blipFill>
        <p:spPr>
          <a:xfrm>
            <a:off x="628650" y="1547221"/>
            <a:ext cx="8415392" cy="3520725"/>
          </a:xfrm>
          <a:prstGeom prst="rect">
            <a:avLst/>
          </a:prstGeom>
        </p:spPr>
      </p:pic>
      <p:sp>
        <p:nvSpPr>
          <p:cNvPr id="3" name="Rectangle 2">
            <a:extLst>
              <a:ext uri="{FF2B5EF4-FFF2-40B4-BE49-F238E27FC236}">
                <a16:creationId xmlns:a16="http://schemas.microsoft.com/office/drawing/2014/main" id="{C388217E-E6CF-E24F-9436-AFF2F9D30D33}"/>
              </a:ext>
            </a:extLst>
          </p:cNvPr>
          <p:cNvSpPr/>
          <p:nvPr/>
        </p:nvSpPr>
        <p:spPr>
          <a:xfrm>
            <a:off x="953144" y="4679617"/>
            <a:ext cx="6585811" cy="1697068"/>
          </a:xfrm>
          <a:prstGeom prst="rect">
            <a:avLst/>
          </a:prstGeom>
        </p:spPr>
        <p:txBody>
          <a:bodyPr wrap="square">
            <a:spAutoFit/>
          </a:bodyPr>
          <a:lstStyle/>
          <a:p>
            <a:pPr marL="285750" indent="-285750">
              <a:lnSpc>
                <a:spcPct val="150000"/>
              </a:lnSpc>
              <a:buFontTx/>
              <a:buChar char="-"/>
            </a:pPr>
            <a:r>
              <a:rPr lang="en-US" sz="2400" dirty="0">
                <a:solidFill>
                  <a:srgbClr val="C00000"/>
                </a:solidFill>
              </a:rPr>
              <a:t>Express preferences over weights</a:t>
            </a:r>
          </a:p>
          <a:p>
            <a:pPr marL="285750" indent="-285750">
              <a:lnSpc>
                <a:spcPct val="150000"/>
              </a:lnSpc>
              <a:buFontTx/>
              <a:buChar char="-"/>
            </a:pPr>
            <a:r>
              <a:rPr lang="en-US" sz="2400" dirty="0">
                <a:solidFill>
                  <a:srgbClr val="C00000"/>
                </a:solidFill>
              </a:rPr>
              <a:t>Make the model simple so it works on test data </a:t>
            </a:r>
          </a:p>
          <a:p>
            <a:pPr marL="285750" indent="-285750">
              <a:lnSpc>
                <a:spcPct val="150000"/>
              </a:lnSpc>
              <a:buFontTx/>
              <a:buChar char="-"/>
            </a:pPr>
            <a:r>
              <a:rPr lang="en-US" sz="2400" dirty="0">
                <a:solidFill>
                  <a:srgbClr val="C00000"/>
                </a:solidFill>
              </a:rPr>
              <a:t>Improve optimization by adding curvature</a:t>
            </a:r>
            <a:endParaRPr lang="en-CN" sz="2400" dirty="0">
              <a:solidFill>
                <a:srgbClr val="C00000"/>
              </a:solidFill>
            </a:endParaRPr>
          </a:p>
        </p:txBody>
      </p:sp>
    </p:spTree>
    <p:extLst>
      <p:ext uri="{BB962C8B-B14F-4D97-AF65-F5344CB8AC3E}">
        <p14:creationId xmlns:p14="http://schemas.microsoft.com/office/powerpoint/2010/main" val="2496010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6" name="Picture 5">
            <a:extLst>
              <a:ext uri="{FF2B5EF4-FFF2-40B4-BE49-F238E27FC236}">
                <a16:creationId xmlns:a16="http://schemas.microsoft.com/office/drawing/2014/main" id="{B81DD73B-9CED-AF48-9E6D-30A7B67A4418}"/>
              </a:ext>
            </a:extLst>
          </p:cNvPr>
          <p:cNvPicPr>
            <a:picLocks noChangeAspect="1"/>
          </p:cNvPicPr>
          <p:nvPr/>
        </p:nvPicPr>
        <p:blipFill>
          <a:blip r:embed="rId2"/>
          <a:stretch>
            <a:fillRect/>
          </a:stretch>
        </p:blipFill>
        <p:spPr>
          <a:xfrm>
            <a:off x="139485" y="2050908"/>
            <a:ext cx="8826846" cy="4287899"/>
          </a:xfrm>
          <a:prstGeom prst="rect">
            <a:avLst/>
          </a:prstGeom>
        </p:spPr>
      </p:pic>
    </p:spTree>
    <p:extLst>
      <p:ext uri="{BB962C8B-B14F-4D97-AF65-F5344CB8AC3E}">
        <p14:creationId xmlns:p14="http://schemas.microsoft.com/office/powerpoint/2010/main" val="1877484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0613BD13-9C74-9E43-840E-A61E579FD1AF}"/>
              </a:ext>
            </a:extLst>
          </p:cNvPr>
          <p:cNvSpPr/>
          <p:nvPr/>
        </p:nvSpPr>
        <p:spPr>
          <a:xfrm>
            <a:off x="470444" y="2075151"/>
            <a:ext cx="2272707" cy="655892"/>
          </a:xfrm>
          <a:prstGeom prst="roundRect">
            <a:avLst/>
          </a:prstGeom>
          <a:solidFill>
            <a:srgbClr val="7DB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Classification</a:t>
            </a:r>
            <a:endParaRPr lang="en-CN" sz="2800" b="1" dirty="0"/>
          </a:p>
        </p:txBody>
      </p:sp>
      <p:sp>
        <p:nvSpPr>
          <p:cNvPr id="8" name="Rounded Rectangle 7">
            <a:extLst>
              <a:ext uri="{FF2B5EF4-FFF2-40B4-BE49-F238E27FC236}">
                <a16:creationId xmlns:a16="http://schemas.microsoft.com/office/drawing/2014/main" id="{E772587E-293F-0347-A3FE-6712B9CB8866}"/>
              </a:ext>
            </a:extLst>
          </p:cNvPr>
          <p:cNvSpPr/>
          <p:nvPr/>
        </p:nvSpPr>
        <p:spPr>
          <a:xfrm>
            <a:off x="470444" y="4314776"/>
            <a:ext cx="2272707" cy="655892"/>
          </a:xfrm>
          <a:prstGeom prst="roundRect">
            <a:avLst/>
          </a:prstGeom>
          <a:solidFill>
            <a:srgbClr val="7DB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Regression</a:t>
            </a:r>
            <a:endParaRPr lang="en-CN" sz="2800" b="1" dirty="0"/>
          </a:p>
        </p:txBody>
      </p:sp>
      <p:sp>
        <p:nvSpPr>
          <p:cNvPr id="4" name="Rectangle 3">
            <a:extLst>
              <a:ext uri="{FF2B5EF4-FFF2-40B4-BE49-F238E27FC236}">
                <a16:creationId xmlns:a16="http://schemas.microsoft.com/office/drawing/2014/main" id="{EF17B5B2-4176-584A-9148-364DDF2582C1}"/>
              </a:ext>
            </a:extLst>
          </p:cNvPr>
          <p:cNvSpPr/>
          <p:nvPr/>
        </p:nvSpPr>
        <p:spPr>
          <a:xfrm>
            <a:off x="914944" y="2844227"/>
            <a:ext cx="3751036" cy="830997"/>
          </a:xfrm>
          <a:prstGeom prst="rect">
            <a:avLst/>
          </a:prstGeom>
        </p:spPr>
        <p:txBody>
          <a:bodyPr wrap="square">
            <a:spAutoFit/>
          </a:bodyPr>
          <a:lstStyle/>
          <a:p>
            <a:r>
              <a:rPr lang="en-CN" sz="2400" dirty="0"/>
              <a:t>﻿Output is a discrete</a:t>
            </a:r>
            <a:r>
              <a:rPr lang="zh-CN" altLang="en-US" sz="2400" dirty="0"/>
              <a:t> </a:t>
            </a:r>
            <a:r>
              <a:rPr lang="en-CN" sz="2400" dirty="0"/>
              <a:t>variable (e.g., cat/dog)</a:t>
            </a:r>
          </a:p>
        </p:txBody>
      </p:sp>
      <p:sp>
        <p:nvSpPr>
          <p:cNvPr id="5" name="Rectangle 4">
            <a:extLst>
              <a:ext uri="{FF2B5EF4-FFF2-40B4-BE49-F238E27FC236}">
                <a16:creationId xmlns:a16="http://schemas.microsoft.com/office/drawing/2014/main" id="{F3EE14CF-0DBF-F04E-BEAC-8AE0F26DB0A5}"/>
              </a:ext>
            </a:extLst>
          </p:cNvPr>
          <p:cNvSpPr/>
          <p:nvPr/>
        </p:nvSpPr>
        <p:spPr>
          <a:xfrm>
            <a:off x="914944" y="5099055"/>
            <a:ext cx="3324316" cy="830997"/>
          </a:xfrm>
          <a:prstGeom prst="rect">
            <a:avLst/>
          </a:prstGeom>
        </p:spPr>
        <p:txBody>
          <a:bodyPr wrap="square">
            <a:spAutoFit/>
          </a:bodyPr>
          <a:lstStyle/>
          <a:p>
            <a:r>
              <a:rPr lang="en-CN" sz="2400" dirty="0"/>
              <a:t>﻿Output is continuous</a:t>
            </a:r>
            <a:r>
              <a:rPr lang="zh-CN" altLang="en-US" sz="2400" dirty="0"/>
              <a:t> </a:t>
            </a:r>
            <a:r>
              <a:rPr lang="en-CN" sz="2400" dirty="0"/>
              <a:t>(e.g., price, temperature)</a:t>
            </a:r>
          </a:p>
        </p:txBody>
      </p:sp>
      <p:pic>
        <p:nvPicPr>
          <p:cNvPr id="7" name="Picture 6">
            <a:extLst>
              <a:ext uri="{FF2B5EF4-FFF2-40B4-BE49-F238E27FC236}">
                <a16:creationId xmlns:a16="http://schemas.microsoft.com/office/drawing/2014/main" id="{8FE0186E-4637-5D4A-B7BF-4012CBDA58EF}"/>
              </a:ext>
            </a:extLst>
          </p:cNvPr>
          <p:cNvPicPr>
            <a:picLocks noChangeAspect="1"/>
          </p:cNvPicPr>
          <p:nvPr/>
        </p:nvPicPr>
        <p:blipFill>
          <a:blip r:embed="rId3"/>
          <a:stretch>
            <a:fillRect/>
          </a:stretch>
        </p:blipFill>
        <p:spPr>
          <a:xfrm>
            <a:off x="5494154" y="1781621"/>
            <a:ext cx="2272707" cy="4667438"/>
          </a:xfrm>
          <a:prstGeom prst="rect">
            <a:avLst/>
          </a:prstGeom>
        </p:spPr>
      </p:pic>
      <p:sp>
        <p:nvSpPr>
          <p:cNvPr id="29" name="Title 1">
            <a:extLst>
              <a:ext uri="{FF2B5EF4-FFF2-40B4-BE49-F238E27FC236}">
                <a16:creationId xmlns:a16="http://schemas.microsoft.com/office/drawing/2014/main" id="{E85B539D-6333-5C42-A032-EECEA17D1938}"/>
              </a:ext>
            </a:extLst>
          </p:cNvPr>
          <p:cNvSpPr>
            <a:spLocks noGrp="1"/>
          </p:cNvSpPr>
          <p:nvPr>
            <p:ph type="title"/>
          </p:nvPr>
        </p:nvSpPr>
        <p:spPr>
          <a:xfrm>
            <a:off x="628650" y="0"/>
            <a:ext cx="7886700" cy="1325563"/>
          </a:xfrm>
        </p:spPr>
        <p:txBody>
          <a:bodyPr>
            <a:normAutofit/>
          </a:bodyPr>
          <a:lstStyle/>
          <a:p>
            <a:r>
              <a:rPr lang="en-US" sz="3600" dirty="0"/>
              <a:t>Category by training data</a:t>
            </a:r>
          </a:p>
        </p:txBody>
      </p:sp>
      <p:sp>
        <p:nvSpPr>
          <p:cNvPr id="30" name="Rectangle 29">
            <a:extLst>
              <a:ext uri="{FF2B5EF4-FFF2-40B4-BE49-F238E27FC236}">
                <a16:creationId xmlns:a16="http://schemas.microsoft.com/office/drawing/2014/main" id="{00581DCF-E99A-8545-8172-59E20DB4E088}"/>
              </a:ext>
            </a:extLst>
          </p:cNvPr>
          <p:cNvSpPr/>
          <p:nvPr/>
        </p:nvSpPr>
        <p:spPr>
          <a:xfrm>
            <a:off x="301328" y="1438747"/>
            <a:ext cx="3126112" cy="523220"/>
          </a:xfrm>
          <a:prstGeom prst="rect">
            <a:avLst/>
          </a:prstGeom>
        </p:spPr>
        <p:txBody>
          <a:bodyPr wrap="none">
            <a:spAutoFit/>
          </a:bodyPr>
          <a:lstStyle/>
          <a:p>
            <a:r>
              <a:rPr lang="en-CN" sz="2800" b="1" dirty="0">
                <a:solidFill>
                  <a:srgbClr val="C00000"/>
                </a:solidFill>
              </a:rPr>
              <a:t>Supervised learning</a:t>
            </a:r>
            <a:endParaRPr lang="en-CN" sz="2800" b="1" dirty="0"/>
          </a:p>
        </p:txBody>
      </p:sp>
    </p:spTree>
    <p:extLst>
      <p:ext uri="{BB962C8B-B14F-4D97-AF65-F5344CB8AC3E}">
        <p14:creationId xmlns:p14="http://schemas.microsoft.com/office/powerpoint/2010/main" val="535116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6443AA44-E236-9943-A45C-CB9C067A48F1}"/>
              </a:ext>
            </a:extLst>
          </p:cNvPr>
          <p:cNvPicPr>
            <a:picLocks noChangeAspect="1"/>
          </p:cNvPicPr>
          <p:nvPr/>
        </p:nvPicPr>
        <p:blipFill>
          <a:blip r:embed="rId2"/>
          <a:stretch>
            <a:fillRect/>
          </a:stretch>
        </p:blipFill>
        <p:spPr>
          <a:xfrm>
            <a:off x="232475" y="1935472"/>
            <a:ext cx="8426455" cy="3752406"/>
          </a:xfrm>
          <a:prstGeom prst="rect">
            <a:avLst/>
          </a:prstGeom>
        </p:spPr>
      </p:pic>
    </p:spTree>
    <p:extLst>
      <p:ext uri="{BB962C8B-B14F-4D97-AF65-F5344CB8AC3E}">
        <p14:creationId xmlns:p14="http://schemas.microsoft.com/office/powerpoint/2010/main" val="28738798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4E0C0C00-84C9-CC47-9802-D87BDD599E09}"/>
              </a:ext>
            </a:extLst>
          </p:cNvPr>
          <p:cNvPicPr>
            <a:picLocks noChangeAspect="1"/>
          </p:cNvPicPr>
          <p:nvPr/>
        </p:nvPicPr>
        <p:blipFill>
          <a:blip r:embed="rId2"/>
          <a:stretch>
            <a:fillRect/>
          </a:stretch>
        </p:blipFill>
        <p:spPr>
          <a:xfrm>
            <a:off x="402956" y="1868682"/>
            <a:ext cx="8348995" cy="4222152"/>
          </a:xfrm>
          <a:prstGeom prst="rect">
            <a:avLst/>
          </a:prstGeom>
        </p:spPr>
      </p:pic>
    </p:spTree>
    <p:extLst>
      <p:ext uri="{BB962C8B-B14F-4D97-AF65-F5344CB8AC3E}">
        <p14:creationId xmlns:p14="http://schemas.microsoft.com/office/powerpoint/2010/main" val="4207681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6E8C99C3-7273-C84C-9803-C0F3154A65A5}"/>
              </a:ext>
            </a:extLst>
          </p:cNvPr>
          <p:cNvPicPr>
            <a:picLocks noChangeAspect="1"/>
          </p:cNvPicPr>
          <p:nvPr/>
        </p:nvPicPr>
        <p:blipFill>
          <a:blip r:embed="rId2"/>
          <a:stretch>
            <a:fillRect/>
          </a:stretch>
        </p:blipFill>
        <p:spPr>
          <a:xfrm>
            <a:off x="340962" y="1941538"/>
            <a:ext cx="8462075" cy="4226257"/>
          </a:xfrm>
          <a:prstGeom prst="rect">
            <a:avLst/>
          </a:prstGeom>
        </p:spPr>
      </p:pic>
    </p:spTree>
    <p:extLst>
      <p:ext uri="{BB962C8B-B14F-4D97-AF65-F5344CB8AC3E}">
        <p14:creationId xmlns:p14="http://schemas.microsoft.com/office/powerpoint/2010/main" val="1417762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B9271F16-ACB2-7E40-8A66-AA6991F2B155}"/>
              </a:ext>
            </a:extLst>
          </p:cNvPr>
          <p:cNvPicPr>
            <a:picLocks noChangeAspect="1"/>
          </p:cNvPicPr>
          <p:nvPr/>
        </p:nvPicPr>
        <p:blipFill>
          <a:blip r:embed="rId2"/>
          <a:stretch>
            <a:fillRect/>
          </a:stretch>
        </p:blipFill>
        <p:spPr>
          <a:xfrm>
            <a:off x="232475" y="1690689"/>
            <a:ext cx="8623868" cy="4229664"/>
          </a:xfrm>
          <a:prstGeom prst="rect">
            <a:avLst/>
          </a:prstGeom>
        </p:spPr>
      </p:pic>
    </p:spTree>
    <p:extLst>
      <p:ext uri="{BB962C8B-B14F-4D97-AF65-F5344CB8AC3E}">
        <p14:creationId xmlns:p14="http://schemas.microsoft.com/office/powerpoint/2010/main" val="24671969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709555F6-4E85-0642-A1A9-660AD2DA916F}"/>
              </a:ext>
            </a:extLst>
          </p:cNvPr>
          <p:cNvPicPr>
            <a:picLocks noChangeAspect="1"/>
          </p:cNvPicPr>
          <p:nvPr/>
        </p:nvPicPr>
        <p:blipFill rotWithShape="1">
          <a:blip r:embed="rId2"/>
          <a:srcRect r="347"/>
          <a:stretch/>
        </p:blipFill>
        <p:spPr>
          <a:xfrm>
            <a:off x="356461" y="1826485"/>
            <a:ext cx="8539566" cy="4078369"/>
          </a:xfrm>
          <a:prstGeom prst="rect">
            <a:avLst/>
          </a:prstGeom>
        </p:spPr>
      </p:pic>
    </p:spTree>
    <p:extLst>
      <p:ext uri="{BB962C8B-B14F-4D97-AF65-F5344CB8AC3E}">
        <p14:creationId xmlns:p14="http://schemas.microsoft.com/office/powerpoint/2010/main" val="39981003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425B0413-26C9-ED4B-A54D-4EB8865A62C3}"/>
              </a:ext>
            </a:extLst>
          </p:cNvPr>
          <p:cNvPicPr>
            <a:picLocks noChangeAspect="1"/>
          </p:cNvPicPr>
          <p:nvPr/>
        </p:nvPicPr>
        <p:blipFill>
          <a:blip r:embed="rId2"/>
          <a:stretch>
            <a:fillRect/>
          </a:stretch>
        </p:blipFill>
        <p:spPr>
          <a:xfrm>
            <a:off x="232474" y="1531745"/>
            <a:ext cx="8489718" cy="4156133"/>
          </a:xfrm>
          <a:prstGeom prst="rect">
            <a:avLst/>
          </a:prstGeom>
        </p:spPr>
      </p:pic>
    </p:spTree>
    <p:extLst>
      <p:ext uri="{BB962C8B-B14F-4D97-AF65-F5344CB8AC3E}">
        <p14:creationId xmlns:p14="http://schemas.microsoft.com/office/powerpoint/2010/main" val="5779140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D57AAA2A-11DD-164A-8BC6-36A7AF3CAB6F}"/>
              </a:ext>
            </a:extLst>
          </p:cNvPr>
          <p:cNvPicPr>
            <a:picLocks noChangeAspect="1"/>
          </p:cNvPicPr>
          <p:nvPr/>
        </p:nvPicPr>
        <p:blipFill>
          <a:blip r:embed="rId2"/>
          <a:stretch>
            <a:fillRect/>
          </a:stretch>
        </p:blipFill>
        <p:spPr>
          <a:xfrm>
            <a:off x="325464" y="1690689"/>
            <a:ext cx="8728816" cy="4245162"/>
          </a:xfrm>
          <a:prstGeom prst="rect">
            <a:avLst/>
          </a:prstGeom>
        </p:spPr>
      </p:pic>
    </p:spTree>
    <p:extLst>
      <p:ext uri="{BB962C8B-B14F-4D97-AF65-F5344CB8AC3E}">
        <p14:creationId xmlns:p14="http://schemas.microsoft.com/office/powerpoint/2010/main" val="7267052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A76DEA27-B6BD-7F43-AE21-9826C60AA251}"/>
              </a:ext>
            </a:extLst>
          </p:cNvPr>
          <p:cNvPicPr>
            <a:picLocks noChangeAspect="1"/>
          </p:cNvPicPr>
          <p:nvPr/>
        </p:nvPicPr>
        <p:blipFill rotWithShape="1">
          <a:blip r:embed="rId2"/>
          <a:srcRect r="406"/>
          <a:stretch/>
        </p:blipFill>
        <p:spPr>
          <a:xfrm>
            <a:off x="170481" y="1501831"/>
            <a:ext cx="8863791" cy="4294536"/>
          </a:xfrm>
          <a:prstGeom prst="rect">
            <a:avLst/>
          </a:prstGeom>
        </p:spPr>
      </p:pic>
    </p:spTree>
    <p:extLst>
      <p:ext uri="{BB962C8B-B14F-4D97-AF65-F5344CB8AC3E}">
        <p14:creationId xmlns:p14="http://schemas.microsoft.com/office/powerpoint/2010/main" val="28784940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B271FED2-4609-A648-A6E6-A226C4B95525}"/>
              </a:ext>
            </a:extLst>
          </p:cNvPr>
          <p:cNvPicPr>
            <a:picLocks noChangeAspect="1"/>
          </p:cNvPicPr>
          <p:nvPr/>
        </p:nvPicPr>
        <p:blipFill>
          <a:blip r:embed="rId2"/>
          <a:stretch>
            <a:fillRect/>
          </a:stretch>
        </p:blipFill>
        <p:spPr>
          <a:xfrm>
            <a:off x="53317" y="1505166"/>
            <a:ext cx="9037366" cy="4389008"/>
          </a:xfrm>
          <a:prstGeom prst="rect">
            <a:avLst/>
          </a:prstGeom>
        </p:spPr>
      </p:pic>
    </p:spTree>
    <p:extLst>
      <p:ext uri="{BB962C8B-B14F-4D97-AF65-F5344CB8AC3E}">
        <p14:creationId xmlns:p14="http://schemas.microsoft.com/office/powerpoint/2010/main" val="29595776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CF278520-DF48-E14E-8355-C99C095BE190}"/>
              </a:ext>
            </a:extLst>
          </p:cNvPr>
          <p:cNvPicPr>
            <a:picLocks noChangeAspect="1"/>
          </p:cNvPicPr>
          <p:nvPr/>
        </p:nvPicPr>
        <p:blipFill>
          <a:blip r:embed="rId2"/>
          <a:stretch>
            <a:fillRect/>
          </a:stretch>
        </p:blipFill>
        <p:spPr>
          <a:xfrm>
            <a:off x="0" y="1836266"/>
            <a:ext cx="9144000" cy="4075153"/>
          </a:xfrm>
          <a:prstGeom prst="rect">
            <a:avLst/>
          </a:prstGeom>
        </p:spPr>
      </p:pic>
    </p:spTree>
    <p:extLst>
      <p:ext uri="{BB962C8B-B14F-4D97-AF65-F5344CB8AC3E}">
        <p14:creationId xmlns:p14="http://schemas.microsoft.com/office/powerpoint/2010/main" val="325555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sz="3600" dirty="0"/>
              <a:t>Category by training data</a:t>
            </a:r>
          </a:p>
        </p:txBody>
      </p:sp>
      <p:sp>
        <p:nvSpPr>
          <p:cNvPr id="12" name="Rectangle 11">
            <a:extLst>
              <a:ext uri="{FF2B5EF4-FFF2-40B4-BE49-F238E27FC236}">
                <a16:creationId xmlns:a16="http://schemas.microsoft.com/office/drawing/2014/main" id="{05BA7C88-4345-9F40-BA40-714D8E3DE858}"/>
              </a:ext>
            </a:extLst>
          </p:cNvPr>
          <p:cNvSpPr/>
          <p:nvPr/>
        </p:nvSpPr>
        <p:spPr>
          <a:xfrm>
            <a:off x="301328" y="1438747"/>
            <a:ext cx="5438605" cy="523220"/>
          </a:xfrm>
          <a:prstGeom prst="rect">
            <a:avLst/>
          </a:prstGeom>
        </p:spPr>
        <p:txBody>
          <a:bodyPr wrap="none">
            <a:spAutoFit/>
          </a:bodyPr>
          <a:lstStyle/>
          <a:p>
            <a:r>
              <a:rPr lang="en-US" altLang="zh-CN" sz="2800" b="1" dirty="0">
                <a:solidFill>
                  <a:srgbClr val="C00000"/>
                </a:solidFill>
              </a:rPr>
              <a:t>Applications</a:t>
            </a:r>
            <a:r>
              <a:rPr lang="zh-CN" altLang="en-US" sz="2800" b="1" dirty="0">
                <a:solidFill>
                  <a:srgbClr val="C00000"/>
                </a:solidFill>
              </a:rPr>
              <a:t> </a:t>
            </a:r>
            <a:r>
              <a:rPr lang="en-US" altLang="zh-CN" sz="2800" b="1" dirty="0">
                <a:solidFill>
                  <a:srgbClr val="C00000"/>
                </a:solidFill>
              </a:rPr>
              <a:t>of</a:t>
            </a:r>
            <a:r>
              <a:rPr lang="zh-CN" altLang="en-US" sz="2800" b="1" dirty="0">
                <a:solidFill>
                  <a:srgbClr val="C00000"/>
                </a:solidFill>
              </a:rPr>
              <a:t> </a:t>
            </a:r>
            <a:r>
              <a:rPr lang="en-CN" sz="2800" b="1" dirty="0">
                <a:solidFill>
                  <a:srgbClr val="C00000"/>
                </a:solidFill>
              </a:rPr>
              <a:t>Supervised learning</a:t>
            </a:r>
            <a:endParaRPr lang="en-CN" sz="2800" b="1" dirty="0"/>
          </a:p>
        </p:txBody>
      </p:sp>
      <p:sp>
        <p:nvSpPr>
          <p:cNvPr id="3" name="Rectangle 2">
            <a:extLst>
              <a:ext uri="{FF2B5EF4-FFF2-40B4-BE49-F238E27FC236}">
                <a16:creationId xmlns:a16="http://schemas.microsoft.com/office/drawing/2014/main" id="{D3065A2B-9E04-1844-86AE-14B7E88F8C9B}"/>
              </a:ext>
            </a:extLst>
          </p:cNvPr>
          <p:cNvSpPr/>
          <p:nvPr/>
        </p:nvSpPr>
        <p:spPr>
          <a:xfrm>
            <a:off x="572770" y="2314117"/>
            <a:ext cx="7998460" cy="2677656"/>
          </a:xfrm>
          <a:prstGeom prst="rect">
            <a:avLst/>
          </a:prstGeom>
        </p:spPr>
        <p:txBody>
          <a:bodyPr wrap="square">
            <a:spAutoFit/>
          </a:bodyPr>
          <a:lstStyle/>
          <a:p>
            <a:r>
              <a:rPr lang="en-CN" sz="2400" dirty="0"/>
              <a:t>﻿Is this a cat or a dog?</a:t>
            </a:r>
          </a:p>
          <a:p>
            <a:endParaRPr lang="en-CN" sz="2400" dirty="0"/>
          </a:p>
          <a:p>
            <a:r>
              <a:rPr lang="en-CN" sz="2400" dirty="0"/>
              <a:t>Are these emails spam or not?</a:t>
            </a:r>
          </a:p>
          <a:p>
            <a:endParaRPr lang="en-CN" sz="2400" dirty="0"/>
          </a:p>
          <a:p>
            <a:r>
              <a:rPr lang="en-CN" sz="2400" dirty="0"/>
              <a:t>Predict the market value of houses, given the</a:t>
            </a:r>
            <a:r>
              <a:rPr lang="zh-CN" altLang="en-US" sz="2400" dirty="0"/>
              <a:t> </a:t>
            </a:r>
            <a:r>
              <a:rPr lang="en-CN" sz="2400" dirty="0"/>
              <a:t>square meters, number of rooms, neighborhood,</a:t>
            </a:r>
            <a:r>
              <a:rPr lang="zh-CN" altLang="en-US" sz="2400" dirty="0"/>
              <a:t> </a:t>
            </a:r>
            <a:r>
              <a:rPr lang="en-CN" sz="2400" dirty="0"/>
              <a:t>etc.</a:t>
            </a:r>
          </a:p>
          <a:p>
            <a:endParaRPr lang="en-CN" sz="2400" dirty="0"/>
          </a:p>
        </p:txBody>
      </p:sp>
      <p:pic>
        <p:nvPicPr>
          <p:cNvPr id="12290" name="Picture 2" descr="Classification In Machine Learning">
            <a:extLst>
              <a:ext uri="{FF2B5EF4-FFF2-40B4-BE49-F238E27FC236}">
                <a16:creationId xmlns:a16="http://schemas.microsoft.com/office/drawing/2014/main" id="{704A627B-DDD8-EF4A-AB40-F714E6779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442" y="4948889"/>
            <a:ext cx="2242017" cy="15357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494D582-04BF-CE48-9BE4-1DBAE8DB75FD}"/>
              </a:ext>
            </a:extLst>
          </p:cNvPr>
          <p:cNvPicPr>
            <a:picLocks noChangeAspect="1"/>
          </p:cNvPicPr>
          <p:nvPr/>
        </p:nvPicPr>
        <p:blipFill rotWithShape="1">
          <a:blip r:embed="rId4"/>
          <a:srcRect l="73056" t="23127" b="17753"/>
          <a:stretch/>
        </p:blipFill>
        <p:spPr>
          <a:xfrm>
            <a:off x="628650" y="4940094"/>
            <a:ext cx="1712193" cy="1553330"/>
          </a:xfrm>
          <a:prstGeom prst="rect">
            <a:avLst/>
          </a:prstGeom>
        </p:spPr>
      </p:pic>
      <p:pic>
        <p:nvPicPr>
          <p:cNvPr id="12292" name="Picture 4" descr="Machine Learning Projects | Prutor.ai, IIT Kanpur">
            <a:extLst>
              <a:ext uri="{FF2B5EF4-FFF2-40B4-BE49-F238E27FC236}">
                <a16:creationId xmlns:a16="http://schemas.microsoft.com/office/drawing/2014/main" id="{F28DE93D-22C7-A249-B560-FACC03AA13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976"/>
          <a:stretch/>
        </p:blipFill>
        <p:spPr bwMode="auto">
          <a:xfrm>
            <a:off x="4987059" y="4777232"/>
            <a:ext cx="3886200" cy="17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0484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A3CE87FB-EB02-1B44-9851-3FD50E6A25DE}"/>
              </a:ext>
            </a:extLst>
          </p:cNvPr>
          <p:cNvPicPr>
            <a:picLocks noChangeAspect="1"/>
          </p:cNvPicPr>
          <p:nvPr/>
        </p:nvPicPr>
        <p:blipFill>
          <a:blip r:embed="rId2"/>
          <a:stretch>
            <a:fillRect/>
          </a:stretch>
        </p:blipFill>
        <p:spPr>
          <a:xfrm>
            <a:off x="-1" y="1672153"/>
            <a:ext cx="9105719" cy="4271447"/>
          </a:xfrm>
          <a:prstGeom prst="rect">
            <a:avLst/>
          </a:prstGeom>
        </p:spPr>
      </p:pic>
    </p:spTree>
    <p:extLst>
      <p:ext uri="{BB962C8B-B14F-4D97-AF65-F5344CB8AC3E}">
        <p14:creationId xmlns:p14="http://schemas.microsoft.com/office/powerpoint/2010/main" val="3638831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C5EF33F9-87C3-C544-B2D1-6DD0D4289924}"/>
              </a:ext>
            </a:extLst>
          </p:cNvPr>
          <p:cNvPicPr>
            <a:picLocks noChangeAspect="1"/>
          </p:cNvPicPr>
          <p:nvPr/>
        </p:nvPicPr>
        <p:blipFill>
          <a:blip r:embed="rId2"/>
          <a:stretch>
            <a:fillRect/>
          </a:stretch>
        </p:blipFill>
        <p:spPr>
          <a:xfrm>
            <a:off x="108850" y="1690689"/>
            <a:ext cx="8926299" cy="4242994"/>
          </a:xfrm>
          <a:prstGeom prst="rect">
            <a:avLst/>
          </a:prstGeom>
        </p:spPr>
      </p:pic>
    </p:spTree>
    <p:extLst>
      <p:ext uri="{BB962C8B-B14F-4D97-AF65-F5344CB8AC3E}">
        <p14:creationId xmlns:p14="http://schemas.microsoft.com/office/powerpoint/2010/main" val="3314218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F62085F7-3386-D344-9717-7F835CE9A7BF}"/>
              </a:ext>
            </a:extLst>
          </p:cNvPr>
          <p:cNvPicPr>
            <a:picLocks noChangeAspect="1"/>
          </p:cNvPicPr>
          <p:nvPr/>
        </p:nvPicPr>
        <p:blipFill>
          <a:blip r:embed="rId2"/>
          <a:stretch>
            <a:fillRect/>
          </a:stretch>
        </p:blipFill>
        <p:spPr>
          <a:xfrm>
            <a:off x="163641" y="1690689"/>
            <a:ext cx="8816718" cy="4477704"/>
          </a:xfrm>
          <a:prstGeom prst="rect">
            <a:avLst/>
          </a:prstGeom>
        </p:spPr>
      </p:pic>
    </p:spTree>
    <p:extLst>
      <p:ext uri="{BB962C8B-B14F-4D97-AF65-F5344CB8AC3E}">
        <p14:creationId xmlns:p14="http://schemas.microsoft.com/office/powerpoint/2010/main" val="606454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24044E0A-C8AC-514E-9560-2F314FEB480F}"/>
              </a:ext>
            </a:extLst>
          </p:cNvPr>
          <p:cNvPicPr>
            <a:picLocks noChangeAspect="1"/>
          </p:cNvPicPr>
          <p:nvPr/>
        </p:nvPicPr>
        <p:blipFill>
          <a:blip r:embed="rId2"/>
          <a:stretch>
            <a:fillRect/>
          </a:stretch>
        </p:blipFill>
        <p:spPr>
          <a:xfrm>
            <a:off x="0" y="1690689"/>
            <a:ext cx="9144000" cy="3964459"/>
          </a:xfrm>
          <a:prstGeom prst="rect">
            <a:avLst/>
          </a:prstGeom>
        </p:spPr>
      </p:pic>
    </p:spTree>
    <p:extLst>
      <p:ext uri="{BB962C8B-B14F-4D97-AF65-F5344CB8AC3E}">
        <p14:creationId xmlns:p14="http://schemas.microsoft.com/office/powerpoint/2010/main" val="30862714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5D70EB7B-F65A-3741-BE98-E9C4F25EB0CB}"/>
              </a:ext>
            </a:extLst>
          </p:cNvPr>
          <p:cNvPicPr>
            <a:picLocks noChangeAspect="1"/>
          </p:cNvPicPr>
          <p:nvPr/>
        </p:nvPicPr>
        <p:blipFill>
          <a:blip r:embed="rId2"/>
          <a:stretch>
            <a:fillRect/>
          </a:stretch>
        </p:blipFill>
        <p:spPr>
          <a:xfrm>
            <a:off x="113375" y="1690689"/>
            <a:ext cx="8917250" cy="4374313"/>
          </a:xfrm>
          <a:prstGeom prst="rect">
            <a:avLst/>
          </a:prstGeom>
        </p:spPr>
      </p:pic>
    </p:spTree>
    <p:extLst>
      <p:ext uri="{BB962C8B-B14F-4D97-AF65-F5344CB8AC3E}">
        <p14:creationId xmlns:p14="http://schemas.microsoft.com/office/powerpoint/2010/main" val="4806080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90648C66-A103-2848-8388-6DD09EB33664}"/>
              </a:ext>
            </a:extLst>
          </p:cNvPr>
          <p:cNvPicPr>
            <a:picLocks noChangeAspect="1"/>
          </p:cNvPicPr>
          <p:nvPr/>
        </p:nvPicPr>
        <p:blipFill>
          <a:blip r:embed="rId2"/>
          <a:stretch>
            <a:fillRect/>
          </a:stretch>
        </p:blipFill>
        <p:spPr>
          <a:xfrm>
            <a:off x="172995" y="1520151"/>
            <a:ext cx="8943008" cy="4386380"/>
          </a:xfrm>
          <a:prstGeom prst="rect">
            <a:avLst/>
          </a:prstGeom>
        </p:spPr>
      </p:pic>
    </p:spTree>
    <p:extLst>
      <p:ext uri="{BB962C8B-B14F-4D97-AF65-F5344CB8AC3E}">
        <p14:creationId xmlns:p14="http://schemas.microsoft.com/office/powerpoint/2010/main" val="6505899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2" name="Picture 1">
            <a:extLst>
              <a:ext uri="{FF2B5EF4-FFF2-40B4-BE49-F238E27FC236}">
                <a16:creationId xmlns:a16="http://schemas.microsoft.com/office/drawing/2014/main" id="{8B71E443-79AB-6B4A-802B-292626B8A0B5}"/>
              </a:ext>
            </a:extLst>
          </p:cNvPr>
          <p:cNvPicPr>
            <a:picLocks noChangeAspect="1"/>
          </p:cNvPicPr>
          <p:nvPr/>
        </p:nvPicPr>
        <p:blipFill>
          <a:blip r:embed="rId2"/>
          <a:stretch>
            <a:fillRect/>
          </a:stretch>
        </p:blipFill>
        <p:spPr>
          <a:xfrm>
            <a:off x="345989" y="1530170"/>
            <a:ext cx="8783482" cy="4265150"/>
          </a:xfrm>
          <a:prstGeom prst="rect">
            <a:avLst/>
          </a:prstGeom>
        </p:spPr>
      </p:pic>
      <p:sp>
        <p:nvSpPr>
          <p:cNvPr id="3" name="Rectangle 2">
            <a:extLst>
              <a:ext uri="{FF2B5EF4-FFF2-40B4-BE49-F238E27FC236}">
                <a16:creationId xmlns:a16="http://schemas.microsoft.com/office/drawing/2014/main" id="{C3274FA0-5B1A-994D-9DB2-26BA3ABDB554}"/>
              </a:ext>
            </a:extLst>
          </p:cNvPr>
          <p:cNvSpPr/>
          <p:nvPr/>
        </p:nvSpPr>
        <p:spPr>
          <a:xfrm>
            <a:off x="4148021" y="1506023"/>
            <a:ext cx="4319837" cy="523220"/>
          </a:xfrm>
          <a:prstGeom prst="rect">
            <a:avLst/>
          </a:prstGeom>
        </p:spPr>
        <p:txBody>
          <a:bodyPr wrap="none">
            <a:spAutoFit/>
          </a:bodyPr>
          <a:lstStyle/>
          <a:p>
            <a:r>
              <a:rPr lang="en-US" sz="2800" dirty="0">
                <a:solidFill>
                  <a:srgbClr val="C00000"/>
                </a:solidFill>
              </a:rPr>
              <a:t>How do we find the best W?</a:t>
            </a:r>
            <a:endParaRPr lang="en-CN" sz="2800" dirty="0">
              <a:solidFill>
                <a:srgbClr val="C00000"/>
              </a:solidFill>
            </a:endParaRPr>
          </a:p>
        </p:txBody>
      </p:sp>
    </p:spTree>
    <p:extLst>
      <p:ext uri="{BB962C8B-B14F-4D97-AF65-F5344CB8AC3E}">
        <p14:creationId xmlns:p14="http://schemas.microsoft.com/office/powerpoint/2010/main" val="6109923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sp>
        <p:nvSpPr>
          <p:cNvPr id="2" name="Rectangle 1">
            <a:extLst>
              <a:ext uri="{FF2B5EF4-FFF2-40B4-BE49-F238E27FC236}">
                <a16:creationId xmlns:a16="http://schemas.microsoft.com/office/drawing/2014/main" id="{3B02B29F-ED73-B044-96D0-1AC3DF51857C}"/>
              </a:ext>
            </a:extLst>
          </p:cNvPr>
          <p:cNvSpPr/>
          <p:nvPr/>
        </p:nvSpPr>
        <p:spPr>
          <a:xfrm>
            <a:off x="628650" y="1690689"/>
            <a:ext cx="2341154" cy="584775"/>
          </a:xfrm>
          <a:prstGeom prst="rect">
            <a:avLst/>
          </a:prstGeom>
        </p:spPr>
        <p:txBody>
          <a:bodyPr wrap="none">
            <a:spAutoFit/>
          </a:bodyPr>
          <a:lstStyle/>
          <a:p>
            <a:r>
              <a:rPr lang="en-US" sz="3200" dirty="0">
                <a:solidFill>
                  <a:srgbClr val="C00000"/>
                </a:solidFill>
              </a:rPr>
              <a:t>Optimization</a:t>
            </a:r>
            <a:endParaRPr lang="en-CN" sz="3200" dirty="0">
              <a:solidFill>
                <a:srgbClr val="C00000"/>
              </a:solidFill>
            </a:endParaRPr>
          </a:p>
        </p:txBody>
      </p:sp>
      <p:pic>
        <p:nvPicPr>
          <p:cNvPr id="3" name="Picture 2">
            <a:extLst>
              <a:ext uri="{FF2B5EF4-FFF2-40B4-BE49-F238E27FC236}">
                <a16:creationId xmlns:a16="http://schemas.microsoft.com/office/drawing/2014/main" id="{F15D9030-DBEB-5B40-ADC8-C54FF0A02060}"/>
              </a:ext>
            </a:extLst>
          </p:cNvPr>
          <p:cNvPicPr>
            <a:picLocks noChangeAspect="1"/>
          </p:cNvPicPr>
          <p:nvPr/>
        </p:nvPicPr>
        <p:blipFill>
          <a:blip r:embed="rId2"/>
          <a:stretch>
            <a:fillRect/>
          </a:stretch>
        </p:blipFill>
        <p:spPr>
          <a:xfrm>
            <a:off x="1135277" y="2630856"/>
            <a:ext cx="5723026" cy="3510452"/>
          </a:xfrm>
          <a:prstGeom prst="rect">
            <a:avLst/>
          </a:prstGeom>
        </p:spPr>
      </p:pic>
      <p:sp>
        <p:nvSpPr>
          <p:cNvPr id="4" name="Rectangle 3">
            <a:extLst>
              <a:ext uri="{FF2B5EF4-FFF2-40B4-BE49-F238E27FC236}">
                <a16:creationId xmlns:a16="http://schemas.microsoft.com/office/drawing/2014/main" id="{C8FD5F88-AF5B-4142-BDBE-C4BC0A19FA37}"/>
              </a:ext>
            </a:extLst>
          </p:cNvPr>
          <p:cNvSpPr/>
          <p:nvPr/>
        </p:nvSpPr>
        <p:spPr>
          <a:xfrm>
            <a:off x="2037299" y="5618088"/>
            <a:ext cx="3269934" cy="523220"/>
          </a:xfrm>
          <a:prstGeom prst="rect">
            <a:avLst/>
          </a:prstGeom>
        </p:spPr>
        <p:txBody>
          <a:bodyPr wrap="none">
            <a:spAutoFit/>
          </a:bodyPr>
          <a:lstStyle/>
          <a:p>
            <a:r>
              <a:rPr lang="en-US" sz="2800" dirty="0">
                <a:solidFill>
                  <a:srgbClr val="0070C0"/>
                </a:solidFill>
              </a:rPr>
              <a:t>How </a:t>
            </a:r>
            <a:r>
              <a:rPr lang="en-US" altLang="zh-CN" sz="2800" dirty="0">
                <a:solidFill>
                  <a:srgbClr val="0070C0"/>
                </a:solidFill>
              </a:rPr>
              <a:t>to</a:t>
            </a:r>
            <a:r>
              <a:rPr lang="zh-CN" altLang="en-US" sz="2800" dirty="0">
                <a:solidFill>
                  <a:srgbClr val="0070C0"/>
                </a:solidFill>
              </a:rPr>
              <a:t> </a:t>
            </a:r>
            <a:r>
              <a:rPr lang="en-US" altLang="zh-CN" sz="2800" dirty="0">
                <a:solidFill>
                  <a:srgbClr val="0070C0"/>
                </a:solidFill>
              </a:rPr>
              <a:t>compute</a:t>
            </a:r>
            <a:r>
              <a:rPr lang="zh-CN" altLang="en-US" sz="2800" dirty="0">
                <a:solidFill>
                  <a:srgbClr val="0070C0"/>
                </a:solidFill>
              </a:rPr>
              <a:t> </a:t>
            </a:r>
            <a:r>
              <a:rPr lang="en-US" altLang="zh-CN" sz="2800" dirty="0">
                <a:solidFill>
                  <a:srgbClr val="0070C0"/>
                </a:solidFill>
              </a:rPr>
              <a:t>W?</a:t>
            </a:r>
            <a:endParaRPr lang="en-CN" sz="2800" dirty="0">
              <a:solidFill>
                <a:srgbClr val="0070C0"/>
              </a:solidFill>
            </a:endParaRPr>
          </a:p>
        </p:txBody>
      </p:sp>
    </p:spTree>
    <p:extLst>
      <p:ext uri="{BB962C8B-B14F-4D97-AF65-F5344CB8AC3E}">
        <p14:creationId xmlns:p14="http://schemas.microsoft.com/office/powerpoint/2010/main" val="15166820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3" name="Picture 2">
            <a:extLst>
              <a:ext uri="{FF2B5EF4-FFF2-40B4-BE49-F238E27FC236}">
                <a16:creationId xmlns:a16="http://schemas.microsoft.com/office/drawing/2014/main" id="{EDE7490A-3DEB-154E-828E-66168DFAC7F7}"/>
              </a:ext>
            </a:extLst>
          </p:cNvPr>
          <p:cNvPicPr>
            <a:picLocks noChangeAspect="1"/>
          </p:cNvPicPr>
          <p:nvPr/>
        </p:nvPicPr>
        <p:blipFill>
          <a:blip r:embed="rId2"/>
          <a:stretch>
            <a:fillRect/>
          </a:stretch>
        </p:blipFill>
        <p:spPr>
          <a:xfrm>
            <a:off x="314325" y="1948367"/>
            <a:ext cx="8515350" cy="4544507"/>
          </a:xfrm>
          <a:prstGeom prst="rect">
            <a:avLst/>
          </a:prstGeom>
        </p:spPr>
      </p:pic>
      <p:sp>
        <p:nvSpPr>
          <p:cNvPr id="6" name="Rectangle 5">
            <a:extLst>
              <a:ext uri="{FF2B5EF4-FFF2-40B4-BE49-F238E27FC236}">
                <a16:creationId xmlns:a16="http://schemas.microsoft.com/office/drawing/2014/main" id="{CE79CC03-C871-DB4B-99DC-734FC91B685A}"/>
              </a:ext>
            </a:extLst>
          </p:cNvPr>
          <p:cNvSpPr/>
          <p:nvPr/>
        </p:nvSpPr>
        <p:spPr>
          <a:xfrm>
            <a:off x="628650" y="1398301"/>
            <a:ext cx="2341154" cy="584775"/>
          </a:xfrm>
          <a:prstGeom prst="rect">
            <a:avLst/>
          </a:prstGeom>
        </p:spPr>
        <p:txBody>
          <a:bodyPr wrap="none">
            <a:spAutoFit/>
          </a:bodyPr>
          <a:lstStyle/>
          <a:p>
            <a:r>
              <a:rPr lang="en-US" sz="3200" dirty="0">
                <a:solidFill>
                  <a:srgbClr val="C00000"/>
                </a:solidFill>
              </a:rPr>
              <a:t>Optimization</a:t>
            </a:r>
            <a:endParaRPr lang="en-CN" sz="3200" dirty="0">
              <a:solidFill>
                <a:srgbClr val="C00000"/>
              </a:solidFill>
            </a:endParaRPr>
          </a:p>
        </p:txBody>
      </p:sp>
    </p:spTree>
    <p:extLst>
      <p:ext uri="{BB962C8B-B14F-4D97-AF65-F5344CB8AC3E}">
        <p14:creationId xmlns:p14="http://schemas.microsoft.com/office/powerpoint/2010/main" val="2104955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A546B5F-0E19-3C4B-8C32-3AB54A6C6750}"/>
              </a:ext>
            </a:extLst>
          </p:cNvPr>
          <p:cNvSpPr>
            <a:spLocks noGrp="1"/>
          </p:cNvSpPr>
          <p:nvPr>
            <p:ph type="title"/>
          </p:nvPr>
        </p:nvSpPr>
        <p:spPr>
          <a:xfrm>
            <a:off x="628650" y="365126"/>
            <a:ext cx="7886700" cy="1325563"/>
          </a:xfrm>
        </p:spPr>
        <p:txBody>
          <a:bodyPr/>
          <a:lstStyle/>
          <a:p>
            <a:r>
              <a:rPr lang="en-US" altLang="zh-CN" dirty="0"/>
              <a:t>Classifier:</a:t>
            </a:r>
            <a:r>
              <a:rPr lang="zh-CN" altLang="en-US" dirty="0"/>
              <a:t> </a:t>
            </a:r>
            <a:r>
              <a:rPr lang="en-US" dirty="0"/>
              <a:t>Linear Classification</a:t>
            </a:r>
            <a:endParaRPr lang="en-CN" dirty="0"/>
          </a:p>
        </p:txBody>
      </p:sp>
      <p:pic>
        <p:nvPicPr>
          <p:cNvPr id="3" name="Picture 2">
            <a:extLst>
              <a:ext uri="{FF2B5EF4-FFF2-40B4-BE49-F238E27FC236}">
                <a16:creationId xmlns:a16="http://schemas.microsoft.com/office/drawing/2014/main" id="{8969D4F3-BE69-0D49-85A7-F28638C2F337}"/>
              </a:ext>
            </a:extLst>
          </p:cNvPr>
          <p:cNvPicPr>
            <a:picLocks noChangeAspect="1"/>
          </p:cNvPicPr>
          <p:nvPr/>
        </p:nvPicPr>
        <p:blipFill>
          <a:blip r:embed="rId2"/>
          <a:stretch>
            <a:fillRect/>
          </a:stretch>
        </p:blipFill>
        <p:spPr>
          <a:xfrm>
            <a:off x="243751" y="1983076"/>
            <a:ext cx="8656497" cy="4176223"/>
          </a:xfrm>
          <a:prstGeom prst="rect">
            <a:avLst/>
          </a:prstGeom>
        </p:spPr>
      </p:pic>
      <p:sp>
        <p:nvSpPr>
          <p:cNvPr id="6" name="Rectangle 5">
            <a:extLst>
              <a:ext uri="{FF2B5EF4-FFF2-40B4-BE49-F238E27FC236}">
                <a16:creationId xmlns:a16="http://schemas.microsoft.com/office/drawing/2014/main" id="{40B45597-3BE6-9740-B01F-9230C5FF820A}"/>
              </a:ext>
            </a:extLst>
          </p:cNvPr>
          <p:cNvSpPr/>
          <p:nvPr/>
        </p:nvSpPr>
        <p:spPr>
          <a:xfrm>
            <a:off x="628650" y="1398301"/>
            <a:ext cx="2341154" cy="584775"/>
          </a:xfrm>
          <a:prstGeom prst="rect">
            <a:avLst/>
          </a:prstGeom>
        </p:spPr>
        <p:txBody>
          <a:bodyPr wrap="none">
            <a:spAutoFit/>
          </a:bodyPr>
          <a:lstStyle/>
          <a:p>
            <a:r>
              <a:rPr lang="en-US" sz="3200" dirty="0">
                <a:solidFill>
                  <a:srgbClr val="C00000"/>
                </a:solidFill>
              </a:rPr>
              <a:t>Optimization</a:t>
            </a:r>
            <a:endParaRPr lang="en-CN" sz="3200" dirty="0">
              <a:solidFill>
                <a:srgbClr val="C00000"/>
              </a:solidFill>
            </a:endParaRPr>
          </a:p>
        </p:txBody>
      </p:sp>
    </p:spTree>
    <p:extLst>
      <p:ext uri="{BB962C8B-B14F-4D97-AF65-F5344CB8AC3E}">
        <p14:creationId xmlns:p14="http://schemas.microsoft.com/office/powerpoint/2010/main" val="3057319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2020</TotalTime>
  <Words>1124</Words>
  <Application>Microsoft Office PowerPoint</Application>
  <PresentationFormat>全屏显示(4:3)</PresentationFormat>
  <Paragraphs>241</Paragraphs>
  <Slides>105</Slides>
  <Notes>31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105</vt:i4>
      </vt:variant>
    </vt:vector>
  </HeadingPairs>
  <TitlesOfParts>
    <vt:vector size="111" baseType="lpstr">
      <vt:lpstr>libre franklin</vt:lpstr>
      <vt:lpstr>Arial</vt:lpstr>
      <vt:lpstr>Calibri</vt:lpstr>
      <vt:lpstr>Calibri Light</vt:lpstr>
      <vt:lpstr>Source Sans Pro</vt:lpstr>
      <vt:lpstr>Office Theme</vt:lpstr>
      <vt:lpstr>Machine Learning Basics</vt:lpstr>
      <vt:lpstr>What is Machine Learning?</vt:lpstr>
      <vt:lpstr>How does Machine Learning Work?</vt:lpstr>
      <vt:lpstr>How does Machine Learning Work?</vt:lpstr>
      <vt:lpstr>Building a machine learning algorithm</vt:lpstr>
      <vt:lpstr>Category by training data</vt:lpstr>
      <vt:lpstr>Category by training data</vt:lpstr>
      <vt:lpstr>Category by training data</vt:lpstr>
      <vt:lpstr>Category by training data</vt:lpstr>
      <vt:lpstr>Category by training data</vt:lpstr>
      <vt:lpstr>Category by training data</vt:lpstr>
      <vt:lpstr>Category by training data</vt:lpstr>
      <vt:lpstr>Category by training data</vt:lpstr>
      <vt:lpstr>Underfitting and Overfitting</vt:lpstr>
      <vt:lpstr>Capacity</vt:lpstr>
      <vt:lpstr>Capacity</vt:lpstr>
      <vt:lpstr>Capacity vs. Error</vt:lpstr>
      <vt:lpstr>Hyperparameter and Validation Sets </vt:lpstr>
      <vt:lpstr>Regularization in a narrow sense</vt:lpstr>
      <vt:lpstr>Regularization in a broad sense</vt:lpstr>
      <vt:lpstr>Image Classification</vt:lpstr>
      <vt:lpstr>Image Classification</vt:lpstr>
      <vt:lpstr>Image Classification</vt:lpstr>
      <vt:lpstr>Challenges</vt:lpstr>
      <vt:lpstr>Image Classifier</vt:lpstr>
      <vt:lpstr>Approach</vt:lpstr>
      <vt:lpstr>Nearest Neighbor Classifier</vt:lpstr>
      <vt:lpstr>Classifier: Nearest Neighbor</vt:lpstr>
      <vt:lpstr>Classifier: Nearest Neighbor</vt:lpstr>
      <vt:lpstr>Classifier: Nearest Neighbor</vt:lpstr>
      <vt:lpstr>Classifier: Nearest Neighbor</vt:lpstr>
      <vt:lpstr>Classifier: Nearest Neighbor</vt:lpstr>
      <vt:lpstr>Classifier: Nearest Neighbor</vt:lpstr>
      <vt:lpstr>Classifier: K-Nearest Neighbor</vt:lpstr>
      <vt:lpstr>Classifier: K-Nearest Neighbor</vt:lpstr>
      <vt:lpstr>Classifier: Nearest Neighbor</vt:lpstr>
      <vt:lpstr>Classifier: K-Nearest Neighbor</vt:lpstr>
      <vt:lpstr>Classifier: K-Nearest Neighbor</vt:lpstr>
      <vt:lpstr>Classifier: K-Nearest Neighbor</vt:lpstr>
      <vt:lpstr>Classifier: K-Nearest Neighbor</vt:lpstr>
      <vt:lpstr>Classifier: K-Nearest Neighbor</vt:lpstr>
      <vt:lpstr>Classifier: K-Nearest Neighbor</vt:lpstr>
      <vt:lpstr>Classifier: K-Nearest Neighbor</vt:lpstr>
      <vt:lpstr>Classifier: K-Nearest Neighbor</vt:lpstr>
      <vt:lpstr>Classifier: K-Nearest Neighbor</vt:lpstr>
      <vt:lpstr>Classifier: K-Nearest Neighbor</vt:lpstr>
      <vt:lpstr>Classifier: K-Nearest Neighbor</vt:lpstr>
      <vt:lpstr>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lpstr>Classifier: Linear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Qi Wu</dc:creator>
  <cp:lastModifiedBy>jerry1773548849@outlook.com</cp:lastModifiedBy>
  <cp:revision>743</cp:revision>
  <dcterms:created xsi:type="dcterms:W3CDTF">2021-06-30T04:56:39Z</dcterms:created>
  <dcterms:modified xsi:type="dcterms:W3CDTF">2021-07-07T11:02:11Z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1033-3.4.1.5291</vt:lpwstr>
  </property>
</Properties>
</file>